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26"/>
  </p:notesMasterIdLst>
  <p:handoutMasterIdLst>
    <p:handoutMasterId r:id="rId27"/>
  </p:handoutMasterIdLst>
  <p:sldIdLst>
    <p:sldId id="532" r:id="rId2"/>
    <p:sldId id="534" r:id="rId3"/>
    <p:sldId id="533" r:id="rId4"/>
    <p:sldId id="538" r:id="rId5"/>
    <p:sldId id="535" r:id="rId6"/>
    <p:sldId id="536" r:id="rId7"/>
    <p:sldId id="539" r:id="rId8"/>
    <p:sldId id="337" r:id="rId9"/>
    <p:sldId id="544" r:id="rId10"/>
    <p:sldId id="542" r:id="rId11"/>
    <p:sldId id="543" r:id="rId12"/>
    <p:sldId id="547" r:id="rId13"/>
    <p:sldId id="545" r:id="rId14"/>
    <p:sldId id="546" r:id="rId15"/>
    <p:sldId id="548" r:id="rId16"/>
    <p:sldId id="549" r:id="rId17"/>
    <p:sldId id="562" r:id="rId18"/>
    <p:sldId id="551" r:id="rId19"/>
    <p:sldId id="552" r:id="rId20"/>
    <p:sldId id="558" r:id="rId21"/>
    <p:sldId id="553" r:id="rId22"/>
    <p:sldId id="560" r:id="rId23"/>
    <p:sldId id="559" r:id="rId24"/>
    <p:sldId id="563" r:id="rId25"/>
  </p:sldIdLst>
  <p:sldSz cx="9144000" cy="6858000" type="screen4x3"/>
  <p:notesSz cx="6807200" cy="9939338"/>
  <p:defaultTextStyle>
    <a:defPPr>
      <a:defRPr lang="ja-JP"/>
    </a:defPPr>
    <a:lvl1pPr algn="l" rtl="0" fontAlgn="base">
      <a:spcBef>
        <a:spcPct val="0"/>
      </a:spcBef>
      <a:spcAft>
        <a:spcPct val="0"/>
      </a:spcAft>
      <a:defRPr kumimoji="1" kern="1200">
        <a:solidFill>
          <a:schemeClr val="tx1"/>
        </a:solidFill>
        <a:latin typeface="Verdana"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Verdana"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Verdana"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Verdana"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Verdana"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Verdana"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Verdana"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Verdana"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Verdana" pitchFamily="34" charset="0"/>
        <a:ea typeface="ＭＳ Ｐゴシック"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798">
          <p15:clr>
            <a:srgbClr val="A4A3A4"/>
          </p15:clr>
        </p15:guide>
        <p15:guide id="4" orient="horz" pos="2251">
          <p15:clr>
            <a:srgbClr val="A4A3A4"/>
          </p15:clr>
        </p15:guide>
        <p15:guide id="5" orient="horz" pos="571">
          <p15:clr>
            <a:srgbClr val="A4A3A4"/>
          </p15:clr>
        </p15:guide>
        <p15:guide id="6" pos="2881">
          <p15:clr>
            <a:srgbClr val="A4A3A4"/>
          </p15:clr>
        </p15:guide>
        <p15:guide id="7" pos="5465">
          <p15:clr>
            <a:srgbClr val="A4A3A4"/>
          </p15:clr>
        </p15:guide>
        <p15:guide id="8" pos="295">
          <p15:clr>
            <a:srgbClr val="A4A3A4"/>
          </p15:clr>
        </p15:guide>
      </p15:sldGuideLst>
    </p:ext>
    <p:ext uri="{2D200454-40CA-4A62-9FC3-DE9A4176ACB9}">
      <p15:notesGuideLst xmlns:p15="http://schemas.microsoft.com/office/powerpoint/2012/main">
        <p15:guide id="1" orient="horz" pos="3130" userDrawn="1">
          <p15:clr>
            <a:srgbClr val="A4A3A4"/>
          </p15:clr>
        </p15:guide>
        <p15:guide id="2" pos="2143"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E8EB"/>
    <a:srgbClr val="E0E5E9"/>
    <a:srgbClr val="E1EAEB"/>
    <a:srgbClr val="DCE6EB"/>
    <a:srgbClr val="C4D1D6"/>
    <a:srgbClr val="1172AF"/>
    <a:srgbClr val="E1E668"/>
    <a:srgbClr val="CCDD62"/>
    <a:srgbClr val="B9C58D"/>
    <a:srgbClr val="BBC3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27102A9-8310-4765-A935-A1911B00CA55}" styleName="淡色スタイル 1 - アクセント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E8B1032C-EA38-4F05-BA0D-38AFFFC7BED3}" styleName="淡色スタイル 3 - アクセント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テーマ スタイル 1 - アクセント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505E3EF-67EA-436B-97B2-0124C06EBD24}" styleName="中間スタイル 4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D7AC3CCA-C797-4891-BE02-D94E43425B78}" styleName="スタイル (中間)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70" autoAdjust="0"/>
    <p:restoredTop sz="99447" autoAdjust="0"/>
  </p:normalViewPr>
  <p:slideViewPr>
    <p:cSldViewPr snapToObjects="1">
      <p:cViewPr varScale="1">
        <p:scale>
          <a:sx n="82" d="100"/>
          <a:sy n="82" d="100"/>
        </p:scale>
        <p:origin x="1104" y="84"/>
      </p:cViewPr>
      <p:guideLst>
        <p:guide orient="horz" pos="2160"/>
        <p:guide pos="2880"/>
        <p:guide orient="horz" pos="798"/>
        <p:guide orient="horz" pos="2251"/>
        <p:guide orient="horz" pos="571"/>
        <p:guide pos="2881"/>
        <p:guide pos="5465"/>
        <p:guide pos="29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2" d="100"/>
          <a:sy n="52" d="100"/>
        </p:scale>
        <p:origin x="-1956" y="-102"/>
      </p:cViewPr>
      <p:guideLst>
        <p:guide orient="horz" pos="3130"/>
        <p:guide pos="214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2" y="0"/>
            <a:ext cx="2926759" cy="460288"/>
          </a:xfrm>
          <a:prstGeom prst="rect">
            <a:avLst/>
          </a:prstGeom>
          <a:noFill/>
          <a:ln w="9525">
            <a:noFill/>
            <a:miter lim="800000"/>
            <a:headEnd/>
            <a:tailEnd/>
          </a:ln>
          <a:effectLst/>
        </p:spPr>
        <p:txBody>
          <a:bodyPr vert="horz" wrap="square" lIns="92219" tIns="46110" rIns="92219" bIns="46110" numCol="1" anchor="t" anchorCtr="0" compatLnSpc="1">
            <a:prstTxWarp prst="textNoShape">
              <a:avLst/>
            </a:prstTxWarp>
          </a:bodyPr>
          <a:lstStyle>
            <a:lvl1pPr>
              <a:defRPr sz="1200">
                <a:ea typeface="ＭＳ Ｐゴシック" charset="-128"/>
              </a:defRPr>
            </a:lvl1pPr>
          </a:lstStyle>
          <a:p>
            <a:pPr>
              <a:defRPr/>
            </a:pPr>
            <a:endParaRPr lang="en-US" altLang="ja-JP"/>
          </a:p>
        </p:txBody>
      </p:sp>
      <p:sp>
        <p:nvSpPr>
          <p:cNvPr id="26627" name="Rectangle 3"/>
          <p:cNvSpPr>
            <a:spLocks noGrp="1" noChangeArrowheads="1"/>
          </p:cNvSpPr>
          <p:nvPr>
            <p:ph type="dt" sz="quarter" idx="1"/>
          </p:nvPr>
        </p:nvSpPr>
        <p:spPr bwMode="auto">
          <a:xfrm>
            <a:off x="3849989" y="0"/>
            <a:ext cx="2926759" cy="460288"/>
          </a:xfrm>
          <a:prstGeom prst="rect">
            <a:avLst/>
          </a:prstGeom>
          <a:noFill/>
          <a:ln w="9525">
            <a:noFill/>
            <a:miter lim="800000"/>
            <a:headEnd/>
            <a:tailEnd/>
          </a:ln>
          <a:effectLst/>
        </p:spPr>
        <p:txBody>
          <a:bodyPr vert="horz" wrap="square" lIns="92219" tIns="46110" rIns="92219" bIns="46110" numCol="1" anchor="t" anchorCtr="0" compatLnSpc="1">
            <a:prstTxWarp prst="textNoShape">
              <a:avLst/>
            </a:prstTxWarp>
          </a:bodyPr>
          <a:lstStyle>
            <a:lvl1pPr algn="r">
              <a:defRPr sz="1200">
                <a:ea typeface="ＭＳ Ｐゴシック" charset="-128"/>
              </a:defRPr>
            </a:lvl1pPr>
          </a:lstStyle>
          <a:p>
            <a:pPr>
              <a:defRPr/>
            </a:pPr>
            <a:endParaRPr lang="en-US" altLang="ja-JP"/>
          </a:p>
        </p:txBody>
      </p:sp>
      <p:sp>
        <p:nvSpPr>
          <p:cNvPr id="26628" name="Rectangle 4"/>
          <p:cNvSpPr>
            <a:spLocks noGrp="1" noChangeArrowheads="1"/>
          </p:cNvSpPr>
          <p:nvPr>
            <p:ph type="ftr" sz="quarter" idx="2"/>
          </p:nvPr>
        </p:nvSpPr>
        <p:spPr bwMode="auto">
          <a:xfrm>
            <a:off x="2" y="9439095"/>
            <a:ext cx="2926759" cy="537002"/>
          </a:xfrm>
          <a:prstGeom prst="rect">
            <a:avLst/>
          </a:prstGeom>
          <a:noFill/>
          <a:ln w="9525">
            <a:noFill/>
            <a:miter lim="800000"/>
            <a:headEnd/>
            <a:tailEnd/>
          </a:ln>
          <a:effectLst/>
        </p:spPr>
        <p:txBody>
          <a:bodyPr vert="horz" wrap="square" lIns="92219" tIns="46110" rIns="92219" bIns="46110" numCol="1" anchor="b" anchorCtr="0" compatLnSpc="1">
            <a:prstTxWarp prst="textNoShape">
              <a:avLst/>
            </a:prstTxWarp>
          </a:bodyPr>
          <a:lstStyle>
            <a:lvl1pPr>
              <a:defRPr sz="1200">
                <a:ea typeface="ＭＳ Ｐゴシック" charset="-128"/>
              </a:defRPr>
            </a:lvl1pPr>
          </a:lstStyle>
          <a:p>
            <a:pPr>
              <a:defRPr/>
            </a:pPr>
            <a:endParaRPr lang="en-US" altLang="ja-JP"/>
          </a:p>
        </p:txBody>
      </p:sp>
      <p:sp>
        <p:nvSpPr>
          <p:cNvPr id="26629" name="Rectangle 5"/>
          <p:cNvSpPr>
            <a:spLocks noGrp="1" noChangeArrowheads="1"/>
          </p:cNvSpPr>
          <p:nvPr>
            <p:ph type="sldNum" sz="quarter" idx="3"/>
          </p:nvPr>
        </p:nvSpPr>
        <p:spPr bwMode="auto">
          <a:xfrm>
            <a:off x="3849989" y="9439095"/>
            <a:ext cx="2926759" cy="537002"/>
          </a:xfrm>
          <a:prstGeom prst="rect">
            <a:avLst/>
          </a:prstGeom>
          <a:noFill/>
          <a:ln w="9525">
            <a:noFill/>
            <a:miter lim="800000"/>
            <a:headEnd/>
            <a:tailEnd/>
          </a:ln>
          <a:effectLst/>
        </p:spPr>
        <p:txBody>
          <a:bodyPr vert="horz" wrap="square" lIns="92219" tIns="46110" rIns="92219" bIns="46110" numCol="1" anchor="b" anchorCtr="0" compatLnSpc="1">
            <a:prstTxWarp prst="textNoShape">
              <a:avLst/>
            </a:prstTxWarp>
          </a:bodyPr>
          <a:lstStyle>
            <a:lvl1pPr algn="r">
              <a:defRPr sz="1200">
                <a:ea typeface="ＭＳ Ｐゴシック" charset="-128"/>
              </a:defRPr>
            </a:lvl1pPr>
          </a:lstStyle>
          <a:p>
            <a:pPr>
              <a:defRPr/>
            </a:pPr>
            <a:fld id="{8AEA73A8-F3CF-4F92-B030-1AC6C349013E}" type="slidenum">
              <a:rPr lang="en-US" altLang="ja-JP"/>
              <a:pPr>
                <a:defRPr/>
              </a:pPr>
              <a:t>‹#›</a:t>
            </a:fld>
            <a:endParaRPr lang="en-US" altLang="ja-JP"/>
          </a:p>
        </p:txBody>
      </p:sp>
    </p:spTree>
    <p:extLst>
      <p:ext uri="{BB962C8B-B14F-4D97-AF65-F5344CB8AC3E}">
        <p14:creationId xmlns:p14="http://schemas.microsoft.com/office/powerpoint/2010/main" val="28298206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2" y="0"/>
            <a:ext cx="2926759" cy="460288"/>
          </a:xfrm>
          <a:prstGeom prst="rect">
            <a:avLst/>
          </a:prstGeom>
          <a:noFill/>
          <a:ln w="9525">
            <a:noFill/>
            <a:miter lim="800000"/>
            <a:headEnd/>
            <a:tailEnd/>
          </a:ln>
          <a:effectLst/>
        </p:spPr>
        <p:txBody>
          <a:bodyPr vert="horz" wrap="square" lIns="92219" tIns="46110" rIns="92219" bIns="46110" numCol="1" anchor="t" anchorCtr="0" compatLnSpc="1">
            <a:prstTxWarp prst="textNoShape">
              <a:avLst/>
            </a:prstTxWarp>
          </a:bodyPr>
          <a:lstStyle>
            <a:lvl1pPr>
              <a:defRPr sz="1200">
                <a:ea typeface="ＭＳ Ｐゴシック" charset="-128"/>
              </a:defRPr>
            </a:lvl1pPr>
          </a:lstStyle>
          <a:p>
            <a:pPr>
              <a:defRPr/>
            </a:pPr>
            <a:endParaRPr lang="en-US" altLang="ja-JP"/>
          </a:p>
        </p:txBody>
      </p:sp>
      <p:sp>
        <p:nvSpPr>
          <p:cNvPr id="40963" name="Rectangle 3"/>
          <p:cNvSpPr>
            <a:spLocks noGrp="1" noChangeArrowheads="1"/>
          </p:cNvSpPr>
          <p:nvPr>
            <p:ph type="dt" idx="1"/>
          </p:nvPr>
        </p:nvSpPr>
        <p:spPr bwMode="auto">
          <a:xfrm>
            <a:off x="3849989" y="0"/>
            <a:ext cx="2926759" cy="460288"/>
          </a:xfrm>
          <a:prstGeom prst="rect">
            <a:avLst/>
          </a:prstGeom>
          <a:noFill/>
          <a:ln w="9525">
            <a:noFill/>
            <a:miter lim="800000"/>
            <a:headEnd/>
            <a:tailEnd/>
          </a:ln>
          <a:effectLst/>
        </p:spPr>
        <p:txBody>
          <a:bodyPr vert="horz" wrap="square" lIns="92219" tIns="46110" rIns="92219" bIns="46110" numCol="1" anchor="t" anchorCtr="0" compatLnSpc="1">
            <a:prstTxWarp prst="textNoShape">
              <a:avLst/>
            </a:prstTxWarp>
          </a:bodyPr>
          <a:lstStyle>
            <a:lvl1pPr algn="r">
              <a:defRPr sz="1200">
                <a:ea typeface="ＭＳ Ｐゴシック" charset="-128"/>
              </a:defRPr>
            </a:lvl1pPr>
          </a:lstStyle>
          <a:p>
            <a:pPr>
              <a:defRPr/>
            </a:pPr>
            <a:endParaRPr lang="en-US" altLang="ja-JP"/>
          </a:p>
        </p:txBody>
      </p:sp>
      <p:sp>
        <p:nvSpPr>
          <p:cNvPr id="22532" name="Rectangle 4"/>
          <p:cNvSpPr>
            <a:spLocks noGrp="1" noRot="1" noChangeAspect="1" noChangeArrowheads="1" noTextEdit="1"/>
          </p:cNvSpPr>
          <p:nvPr>
            <p:ph type="sldImg" idx="2"/>
          </p:nvPr>
        </p:nvSpPr>
        <p:spPr bwMode="auto">
          <a:xfrm>
            <a:off x="971550" y="768350"/>
            <a:ext cx="4911725" cy="36830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0965" name="Rectangle 5"/>
          <p:cNvSpPr>
            <a:spLocks noGrp="1" noChangeArrowheads="1"/>
          </p:cNvSpPr>
          <p:nvPr>
            <p:ph type="body" sz="quarter" idx="3"/>
          </p:nvPr>
        </p:nvSpPr>
        <p:spPr bwMode="auto">
          <a:xfrm>
            <a:off x="924833" y="4757907"/>
            <a:ext cx="5004021" cy="4451045"/>
          </a:xfrm>
          <a:prstGeom prst="rect">
            <a:avLst/>
          </a:prstGeom>
          <a:noFill/>
          <a:ln w="9525">
            <a:noFill/>
            <a:miter lim="800000"/>
            <a:headEnd/>
            <a:tailEnd/>
          </a:ln>
          <a:effectLst/>
        </p:spPr>
        <p:txBody>
          <a:bodyPr vert="horz" wrap="square" lIns="92219" tIns="46110" rIns="92219" bIns="46110"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40966" name="Rectangle 6"/>
          <p:cNvSpPr>
            <a:spLocks noGrp="1" noChangeArrowheads="1"/>
          </p:cNvSpPr>
          <p:nvPr>
            <p:ph type="ftr" sz="quarter" idx="4"/>
          </p:nvPr>
        </p:nvSpPr>
        <p:spPr bwMode="auto">
          <a:xfrm>
            <a:off x="2" y="9439095"/>
            <a:ext cx="2926759" cy="537002"/>
          </a:xfrm>
          <a:prstGeom prst="rect">
            <a:avLst/>
          </a:prstGeom>
          <a:noFill/>
          <a:ln w="9525">
            <a:noFill/>
            <a:miter lim="800000"/>
            <a:headEnd/>
            <a:tailEnd/>
          </a:ln>
          <a:effectLst/>
        </p:spPr>
        <p:txBody>
          <a:bodyPr vert="horz" wrap="square" lIns="92219" tIns="46110" rIns="92219" bIns="46110" numCol="1" anchor="b" anchorCtr="0" compatLnSpc="1">
            <a:prstTxWarp prst="textNoShape">
              <a:avLst/>
            </a:prstTxWarp>
          </a:bodyPr>
          <a:lstStyle>
            <a:lvl1pPr>
              <a:defRPr sz="1200">
                <a:ea typeface="ＭＳ Ｐゴシック" charset="-128"/>
              </a:defRPr>
            </a:lvl1pPr>
          </a:lstStyle>
          <a:p>
            <a:pPr>
              <a:defRPr/>
            </a:pPr>
            <a:endParaRPr lang="en-US" altLang="ja-JP"/>
          </a:p>
        </p:txBody>
      </p:sp>
      <p:sp>
        <p:nvSpPr>
          <p:cNvPr id="40967" name="Rectangle 7"/>
          <p:cNvSpPr>
            <a:spLocks noGrp="1" noChangeArrowheads="1"/>
          </p:cNvSpPr>
          <p:nvPr>
            <p:ph type="sldNum" sz="quarter" idx="5"/>
          </p:nvPr>
        </p:nvSpPr>
        <p:spPr bwMode="auto">
          <a:xfrm>
            <a:off x="3849989" y="9439095"/>
            <a:ext cx="2926759" cy="537002"/>
          </a:xfrm>
          <a:prstGeom prst="rect">
            <a:avLst/>
          </a:prstGeom>
          <a:noFill/>
          <a:ln w="9525">
            <a:noFill/>
            <a:miter lim="800000"/>
            <a:headEnd/>
            <a:tailEnd/>
          </a:ln>
          <a:effectLst/>
        </p:spPr>
        <p:txBody>
          <a:bodyPr vert="horz" wrap="square" lIns="92219" tIns="46110" rIns="92219" bIns="46110" numCol="1" anchor="b" anchorCtr="0" compatLnSpc="1">
            <a:prstTxWarp prst="textNoShape">
              <a:avLst/>
            </a:prstTxWarp>
          </a:bodyPr>
          <a:lstStyle>
            <a:lvl1pPr algn="r">
              <a:defRPr sz="1200">
                <a:ea typeface="ＭＳ Ｐゴシック" charset="-128"/>
              </a:defRPr>
            </a:lvl1pPr>
          </a:lstStyle>
          <a:p>
            <a:pPr>
              <a:defRPr/>
            </a:pPr>
            <a:fld id="{A3F7A480-CB08-4B72-B7BE-A9619308666D}" type="slidenum">
              <a:rPr lang="en-US" altLang="ja-JP"/>
              <a:pPr>
                <a:defRPr/>
              </a:pPr>
              <a:t>‹#›</a:t>
            </a:fld>
            <a:endParaRPr lang="en-US" altLang="ja-JP"/>
          </a:p>
        </p:txBody>
      </p:sp>
    </p:spTree>
    <p:extLst>
      <p:ext uri="{BB962C8B-B14F-4D97-AF65-F5344CB8AC3E}">
        <p14:creationId xmlns:p14="http://schemas.microsoft.com/office/powerpoint/2010/main" val="37143143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A3F7A480-CB08-4B72-B7BE-A9619308666D}" type="slidenum">
              <a:rPr lang="en-US" altLang="ja-JP" smtClean="0"/>
              <a:pPr>
                <a:defRPr/>
              </a:pPr>
              <a:t>1</a:t>
            </a:fld>
            <a:endParaRPr lang="en-US" altLang="ja-JP"/>
          </a:p>
        </p:txBody>
      </p:sp>
    </p:spTree>
    <p:extLst>
      <p:ext uri="{BB962C8B-B14F-4D97-AF65-F5344CB8AC3E}">
        <p14:creationId xmlns:p14="http://schemas.microsoft.com/office/powerpoint/2010/main" val="20570532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A3F7A480-CB08-4B72-B7BE-A9619308666D}" type="slidenum">
              <a:rPr lang="en-US" altLang="ja-JP" smtClean="0"/>
              <a:pPr>
                <a:defRPr/>
              </a:pPr>
              <a:t>24</a:t>
            </a:fld>
            <a:endParaRPr lang="en-US" altLang="ja-JP"/>
          </a:p>
        </p:txBody>
      </p:sp>
    </p:spTree>
    <p:extLst>
      <p:ext uri="{BB962C8B-B14F-4D97-AF65-F5344CB8AC3E}">
        <p14:creationId xmlns:p14="http://schemas.microsoft.com/office/powerpoint/2010/main" val="40340433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A3F7A480-CB08-4B72-B7BE-A9619308666D}" type="slidenum">
              <a:rPr lang="en-US" altLang="ja-JP" smtClean="0"/>
              <a:pPr>
                <a:defRPr/>
              </a:pPr>
              <a:t>3</a:t>
            </a:fld>
            <a:endParaRPr lang="en-US" altLang="ja-JP"/>
          </a:p>
        </p:txBody>
      </p:sp>
    </p:spTree>
    <p:extLst>
      <p:ext uri="{BB962C8B-B14F-4D97-AF65-F5344CB8AC3E}">
        <p14:creationId xmlns:p14="http://schemas.microsoft.com/office/powerpoint/2010/main" val="27875750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A3F7A480-CB08-4B72-B7BE-A9619308666D}" type="slidenum">
              <a:rPr lang="en-US" altLang="ja-JP" smtClean="0"/>
              <a:pPr>
                <a:defRPr/>
              </a:pPr>
              <a:t>4</a:t>
            </a:fld>
            <a:endParaRPr lang="en-US" altLang="ja-JP"/>
          </a:p>
        </p:txBody>
      </p:sp>
    </p:spTree>
    <p:extLst>
      <p:ext uri="{BB962C8B-B14F-4D97-AF65-F5344CB8AC3E}">
        <p14:creationId xmlns:p14="http://schemas.microsoft.com/office/powerpoint/2010/main" val="8258445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A3F7A480-CB08-4B72-B7BE-A9619308666D}" type="slidenum">
              <a:rPr lang="en-US" altLang="ja-JP" smtClean="0"/>
              <a:pPr>
                <a:defRPr/>
              </a:pPr>
              <a:t>6</a:t>
            </a:fld>
            <a:endParaRPr lang="en-US" altLang="ja-JP"/>
          </a:p>
        </p:txBody>
      </p:sp>
    </p:spTree>
    <p:extLst>
      <p:ext uri="{BB962C8B-B14F-4D97-AF65-F5344CB8AC3E}">
        <p14:creationId xmlns:p14="http://schemas.microsoft.com/office/powerpoint/2010/main" val="15547218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A3F7A480-CB08-4B72-B7BE-A9619308666D}" type="slidenum">
              <a:rPr lang="en-US" altLang="ja-JP" smtClean="0"/>
              <a:pPr>
                <a:defRPr/>
              </a:pPr>
              <a:t>7</a:t>
            </a:fld>
            <a:endParaRPr lang="en-US" altLang="ja-JP"/>
          </a:p>
        </p:txBody>
      </p:sp>
    </p:spTree>
    <p:extLst>
      <p:ext uri="{BB962C8B-B14F-4D97-AF65-F5344CB8AC3E}">
        <p14:creationId xmlns:p14="http://schemas.microsoft.com/office/powerpoint/2010/main" val="11430371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A3F7A480-CB08-4B72-B7BE-A9619308666D}" type="slidenum">
              <a:rPr lang="en-US" altLang="ja-JP" smtClean="0"/>
              <a:pPr>
                <a:defRPr/>
              </a:pPr>
              <a:t>8</a:t>
            </a:fld>
            <a:endParaRPr lang="en-US" altLang="ja-JP"/>
          </a:p>
        </p:txBody>
      </p:sp>
    </p:spTree>
    <p:extLst>
      <p:ext uri="{BB962C8B-B14F-4D97-AF65-F5344CB8AC3E}">
        <p14:creationId xmlns:p14="http://schemas.microsoft.com/office/powerpoint/2010/main" val="26909363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A3F7A480-CB08-4B72-B7BE-A9619308666D}" type="slidenum">
              <a:rPr lang="en-US" altLang="ja-JP" smtClean="0"/>
              <a:pPr>
                <a:defRPr/>
              </a:pPr>
              <a:t>9</a:t>
            </a:fld>
            <a:endParaRPr lang="en-US" altLang="ja-JP"/>
          </a:p>
        </p:txBody>
      </p:sp>
    </p:spTree>
    <p:extLst>
      <p:ext uri="{BB962C8B-B14F-4D97-AF65-F5344CB8AC3E}">
        <p14:creationId xmlns:p14="http://schemas.microsoft.com/office/powerpoint/2010/main" val="38555430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A3F7A480-CB08-4B72-B7BE-A9619308666D}" type="slidenum">
              <a:rPr lang="en-US" altLang="ja-JP" smtClean="0"/>
              <a:pPr>
                <a:defRPr/>
              </a:pPr>
              <a:t>11</a:t>
            </a:fld>
            <a:endParaRPr lang="en-US" altLang="ja-JP"/>
          </a:p>
        </p:txBody>
      </p:sp>
    </p:spTree>
    <p:extLst>
      <p:ext uri="{BB962C8B-B14F-4D97-AF65-F5344CB8AC3E}">
        <p14:creationId xmlns:p14="http://schemas.microsoft.com/office/powerpoint/2010/main" val="2448341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A3F7A480-CB08-4B72-B7BE-A9619308666D}" type="slidenum">
              <a:rPr lang="en-US" altLang="ja-JP" smtClean="0"/>
              <a:pPr>
                <a:defRPr/>
              </a:pPr>
              <a:t>12</a:t>
            </a:fld>
            <a:endParaRPr lang="en-US" altLang="ja-JP"/>
          </a:p>
        </p:txBody>
      </p:sp>
    </p:spTree>
    <p:extLst>
      <p:ext uri="{BB962C8B-B14F-4D97-AF65-F5344CB8AC3E}">
        <p14:creationId xmlns:p14="http://schemas.microsoft.com/office/powerpoint/2010/main" val="35913089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5122" name="Rectangle 1026"/>
          <p:cNvSpPr>
            <a:spLocks noGrp="1" noChangeArrowheads="1"/>
          </p:cNvSpPr>
          <p:nvPr>
            <p:ph type="ctrTitle"/>
          </p:nvPr>
        </p:nvSpPr>
        <p:spPr>
          <a:xfrm>
            <a:off x="685800" y="990600"/>
            <a:ext cx="7772400" cy="710208"/>
          </a:xfrm>
        </p:spPr>
        <p:txBody>
          <a:bodyPr/>
          <a:lstStyle>
            <a:lvl1pPr>
              <a:defRPr sz="3000">
                <a:latin typeface="メイリオ"/>
                <a:ea typeface="メイリオ"/>
                <a:cs typeface="メイリオ"/>
              </a:defRPr>
            </a:lvl1pPr>
          </a:lstStyle>
          <a:p>
            <a:r>
              <a:rPr lang="ja-JP" altLang="en-US" dirty="0" smtClean="0"/>
              <a:t>マスター タイトルの書式設定</a:t>
            </a:r>
            <a:endParaRPr lang="ja-JP" altLang="en-US" dirty="0"/>
          </a:p>
        </p:txBody>
      </p:sp>
      <p:sp>
        <p:nvSpPr>
          <p:cNvPr id="5123" name="Rectangle 1027"/>
          <p:cNvSpPr>
            <a:spLocks noGrp="1" noChangeArrowheads="1"/>
          </p:cNvSpPr>
          <p:nvPr>
            <p:ph type="subTitle" idx="1"/>
          </p:nvPr>
        </p:nvSpPr>
        <p:spPr>
          <a:xfrm>
            <a:off x="1403648" y="2924944"/>
            <a:ext cx="7010400" cy="1600200"/>
          </a:xfrm>
        </p:spPr>
        <p:txBody>
          <a:bodyPr/>
          <a:lstStyle>
            <a:lvl1pPr marL="0" indent="0">
              <a:buNone/>
              <a:defRPr sz="1500">
                <a:latin typeface="メイリオ"/>
                <a:ea typeface="メイリオ"/>
                <a:cs typeface="メイリオ"/>
              </a:defRPr>
            </a:lvl1pPr>
          </a:lstStyle>
          <a:p>
            <a:r>
              <a:rPr lang="ja-JP" altLang="en-US" dirty="0" smtClean="0"/>
              <a:t>マスター サブタイトルの書式設定</a:t>
            </a:r>
            <a:endParaRPr lang="ja-JP" altLang="en-US" dirty="0"/>
          </a:p>
        </p:txBody>
      </p:sp>
      <p:sp>
        <p:nvSpPr>
          <p:cNvPr id="8" name="Rectangle 1028"/>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en-US" altLang="ja-JP"/>
          </a:p>
        </p:txBody>
      </p:sp>
      <p:sp>
        <p:nvSpPr>
          <p:cNvPr id="9" name="Rectangle 1029"/>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US" altLang="ja-JP" dirty="0"/>
          </a:p>
        </p:txBody>
      </p:sp>
      <p:sp>
        <p:nvSpPr>
          <p:cNvPr id="10" name="Rectangle 1030"/>
          <p:cNvSpPr>
            <a:spLocks noGrp="1" noChangeArrowheads="1"/>
          </p:cNvSpPr>
          <p:nvPr>
            <p:ph type="sldNum" sz="quarter" idx="12"/>
          </p:nvPr>
        </p:nvSpPr>
        <p:spPr>
          <a:xfrm>
            <a:off x="6553200" y="6248400"/>
            <a:ext cx="1905000" cy="457200"/>
          </a:xfrm>
        </p:spPr>
        <p:txBody>
          <a:bodyPr/>
          <a:lstStyle>
            <a:lvl1pPr>
              <a:defRPr/>
            </a:lvl1pPr>
          </a:lstStyle>
          <a:p>
            <a:pPr>
              <a:defRPr/>
            </a:pPr>
            <a:fld id="{4CB40776-0868-4346-A229-2D3111F90BC6}" type="slidenum">
              <a:rPr lang="en-US" altLang="ja-JP"/>
              <a:pPr>
                <a:defRPr/>
              </a:pPr>
              <a:t>‹#›</a:t>
            </a:fld>
            <a:endParaRPr lang="en-US" altLang="ja-JP"/>
          </a:p>
        </p:txBody>
      </p:sp>
    </p:spTree>
    <p:extLst>
      <p:ext uri="{BB962C8B-B14F-4D97-AF65-F5344CB8AC3E}">
        <p14:creationId xmlns:p14="http://schemas.microsoft.com/office/powerpoint/2010/main" val="363484934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dt" sz="half" idx="10"/>
          </p:nvPr>
        </p:nvSpPr>
        <p:spPr>
          <a:xfrm>
            <a:off x="575187" y="6245225"/>
            <a:ext cx="1981200" cy="476250"/>
          </a:xfrm>
          <a:prstGeom prst="rect">
            <a:avLst/>
          </a:prstGeom>
          <a:ln/>
        </p:spPr>
        <p:txBody>
          <a:bodyPr/>
          <a:lstStyle>
            <a:lvl1pPr>
              <a:defRPr/>
            </a:lvl1pPr>
          </a:lstStyle>
          <a:p>
            <a:pPr>
              <a:defRPr/>
            </a:pPr>
            <a:endParaRPr lang="en-US" altLang="ja-JP"/>
          </a:p>
        </p:txBody>
      </p:sp>
      <p:sp>
        <p:nvSpPr>
          <p:cNvPr id="5" name="Rectangle 7"/>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ltLang="ja-JP"/>
          </a:p>
        </p:txBody>
      </p:sp>
      <p:sp>
        <p:nvSpPr>
          <p:cNvPr id="6" name="Rectangle 8"/>
          <p:cNvSpPr>
            <a:spLocks noGrp="1" noChangeArrowheads="1"/>
          </p:cNvSpPr>
          <p:nvPr>
            <p:ph type="sldNum" sz="quarter" idx="12"/>
          </p:nvPr>
        </p:nvSpPr>
        <p:spPr>
          <a:ln/>
        </p:spPr>
        <p:txBody>
          <a:bodyPr/>
          <a:lstStyle>
            <a:lvl1pPr>
              <a:defRPr/>
            </a:lvl1pPr>
          </a:lstStyle>
          <a:p>
            <a:pPr>
              <a:defRPr/>
            </a:pPr>
            <a:fld id="{155EF292-78D2-4D27-84B2-BF9745258E92}" type="slidenum">
              <a:rPr lang="en-US" altLang="ja-JP"/>
              <a:pPr>
                <a:defRPr/>
              </a:pPr>
              <a:t>‹#›</a:t>
            </a:fld>
            <a:endParaRPr lang="en-US" altLang="ja-JP"/>
          </a:p>
        </p:txBody>
      </p:sp>
    </p:spTree>
    <p:extLst>
      <p:ext uri="{BB962C8B-B14F-4D97-AF65-F5344CB8AC3E}">
        <p14:creationId xmlns:p14="http://schemas.microsoft.com/office/powerpoint/2010/main" val="270538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34150" y="908050"/>
            <a:ext cx="2000250" cy="5111750"/>
          </a:xfrm>
        </p:spPr>
        <p:txBody>
          <a:bodyPr vert="eaVert"/>
          <a:lstStyle/>
          <a:p>
            <a:r>
              <a:rPr lang="ja-JP" altLang="en-US" smtClean="0"/>
              <a:t>マスター タイトルの書式設定</a:t>
            </a:r>
            <a:endParaRPr lang="ja-JP" altLang="en-US"/>
          </a:p>
        </p:txBody>
      </p:sp>
      <p:sp>
        <p:nvSpPr>
          <p:cNvPr id="3" name="縦書きテキスト プレースホルダ 2"/>
          <p:cNvSpPr>
            <a:spLocks noGrp="1"/>
          </p:cNvSpPr>
          <p:nvPr>
            <p:ph type="body" orient="vert" idx="1"/>
          </p:nvPr>
        </p:nvSpPr>
        <p:spPr>
          <a:xfrm>
            <a:off x="533400" y="908050"/>
            <a:ext cx="5848350" cy="511175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dt" sz="half" idx="10"/>
          </p:nvPr>
        </p:nvSpPr>
        <p:spPr>
          <a:xfrm>
            <a:off x="575187" y="6245225"/>
            <a:ext cx="1981200" cy="476250"/>
          </a:xfrm>
          <a:prstGeom prst="rect">
            <a:avLst/>
          </a:prstGeom>
          <a:ln/>
        </p:spPr>
        <p:txBody>
          <a:bodyPr/>
          <a:lstStyle>
            <a:lvl1pPr>
              <a:defRPr/>
            </a:lvl1pPr>
          </a:lstStyle>
          <a:p>
            <a:pPr>
              <a:defRPr/>
            </a:pPr>
            <a:endParaRPr lang="en-US" altLang="ja-JP"/>
          </a:p>
        </p:txBody>
      </p:sp>
      <p:sp>
        <p:nvSpPr>
          <p:cNvPr id="5" name="Rectangle 7"/>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ltLang="ja-JP"/>
          </a:p>
        </p:txBody>
      </p:sp>
      <p:sp>
        <p:nvSpPr>
          <p:cNvPr id="6" name="Rectangle 8"/>
          <p:cNvSpPr>
            <a:spLocks noGrp="1" noChangeArrowheads="1"/>
          </p:cNvSpPr>
          <p:nvPr>
            <p:ph type="sldNum" sz="quarter" idx="12"/>
          </p:nvPr>
        </p:nvSpPr>
        <p:spPr>
          <a:ln/>
        </p:spPr>
        <p:txBody>
          <a:bodyPr/>
          <a:lstStyle>
            <a:lvl1pPr>
              <a:defRPr/>
            </a:lvl1pPr>
          </a:lstStyle>
          <a:p>
            <a:pPr>
              <a:defRPr/>
            </a:pPr>
            <a:fld id="{36A17ECC-2829-4DC0-A899-038E87A7612C}" type="slidenum">
              <a:rPr lang="en-US" altLang="ja-JP"/>
              <a:pPr>
                <a:defRPr/>
              </a:pPr>
              <a:t>‹#›</a:t>
            </a:fld>
            <a:endParaRPr lang="en-US" altLang="ja-JP"/>
          </a:p>
        </p:txBody>
      </p:sp>
    </p:spTree>
    <p:extLst>
      <p:ext uri="{BB962C8B-B14F-4D97-AF65-F5344CB8AC3E}">
        <p14:creationId xmlns:p14="http://schemas.microsoft.com/office/powerpoint/2010/main" val="1190984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33400" y="908050"/>
            <a:ext cx="8001000" cy="612775"/>
          </a:xfrm>
        </p:spPr>
        <p:txBody>
          <a:bodyPr/>
          <a:lstStyle/>
          <a:p>
            <a:r>
              <a:rPr lang="ja-JP" altLang="en-US" smtClean="0"/>
              <a:t>マスター タイトルの書式設定</a:t>
            </a:r>
            <a:endParaRPr lang="ja-JP" altLang="en-US"/>
          </a:p>
        </p:txBody>
      </p:sp>
      <p:sp>
        <p:nvSpPr>
          <p:cNvPr id="3" name="テキスト プレースホルダ 2"/>
          <p:cNvSpPr>
            <a:spLocks noGrp="1"/>
          </p:cNvSpPr>
          <p:nvPr>
            <p:ph type="body" sz="half" idx="1"/>
          </p:nvPr>
        </p:nvSpPr>
        <p:spPr>
          <a:xfrm>
            <a:off x="533400" y="1752600"/>
            <a:ext cx="3924300" cy="4267200"/>
          </a:xfrm>
        </p:spPr>
        <p:txBody>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コンテンツ プレースホルダ 3"/>
          <p:cNvSpPr>
            <a:spLocks noGrp="1"/>
          </p:cNvSpPr>
          <p:nvPr>
            <p:ph sz="half" idx="2"/>
          </p:nvPr>
        </p:nvSpPr>
        <p:spPr>
          <a:xfrm>
            <a:off x="4610100" y="1752600"/>
            <a:ext cx="3924300" cy="42672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6"/>
          <p:cNvSpPr>
            <a:spLocks noGrp="1" noChangeArrowheads="1"/>
          </p:cNvSpPr>
          <p:nvPr>
            <p:ph type="dt" sz="half" idx="10"/>
          </p:nvPr>
        </p:nvSpPr>
        <p:spPr>
          <a:xfrm>
            <a:off x="575187" y="6245225"/>
            <a:ext cx="1981200" cy="476250"/>
          </a:xfrm>
          <a:prstGeom prst="rect">
            <a:avLst/>
          </a:prstGeom>
          <a:ln/>
        </p:spPr>
        <p:txBody>
          <a:bodyPr/>
          <a:lstStyle>
            <a:lvl1pPr>
              <a:defRPr/>
            </a:lvl1pPr>
          </a:lstStyle>
          <a:p>
            <a:pPr>
              <a:defRPr/>
            </a:pPr>
            <a:endParaRPr lang="en-US" altLang="ja-JP"/>
          </a:p>
        </p:txBody>
      </p:sp>
      <p:sp>
        <p:nvSpPr>
          <p:cNvPr id="6" name="Rectangle 7"/>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ltLang="ja-JP"/>
          </a:p>
        </p:txBody>
      </p:sp>
      <p:sp>
        <p:nvSpPr>
          <p:cNvPr id="7" name="Rectangle 8"/>
          <p:cNvSpPr>
            <a:spLocks noGrp="1" noChangeArrowheads="1"/>
          </p:cNvSpPr>
          <p:nvPr>
            <p:ph type="sldNum" sz="quarter" idx="12"/>
          </p:nvPr>
        </p:nvSpPr>
        <p:spPr>
          <a:ln/>
        </p:spPr>
        <p:txBody>
          <a:bodyPr/>
          <a:lstStyle>
            <a:lvl1pPr>
              <a:defRPr/>
            </a:lvl1pPr>
          </a:lstStyle>
          <a:p>
            <a:pPr>
              <a:defRPr/>
            </a:pPr>
            <a:fld id="{F82D81CF-0432-4C04-AC48-F7303432BFA1}" type="slidenum">
              <a:rPr lang="en-US" altLang="ja-JP"/>
              <a:pPr>
                <a:defRPr/>
              </a:pPr>
              <a:t>‹#›</a:t>
            </a:fld>
            <a:endParaRPr lang="en-US" altLang="ja-JP"/>
          </a:p>
        </p:txBody>
      </p:sp>
    </p:spTree>
    <p:extLst>
      <p:ext uri="{BB962C8B-B14F-4D97-AF65-F5344CB8AC3E}">
        <p14:creationId xmlns:p14="http://schemas.microsoft.com/office/powerpoint/2010/main" val="266862984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193900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8440615" cy="1357298"/>
          </a:xfrm>
        </p:spPr>
        <p:txBody>
          <a:bodyPr/>
          <a:lstStyle>
            <a:lvl1pPr>
              <a:defRPr/>
            </a:lvl1pPr>
          </a:lstStyle>
          <a:p>
            <a:r>
              <a:rPr lang="ja-JP" altLang="en-US" dirty="0" smtClean="0"/>
              <a:t>マスタ タイトルの書式設定</a:t>
            </a:r>
            <a:endParaRPr lang="ja-JP" altLang="en-US" dirty="0"/>
          </a:p>
        </p:txBody>
      </p:sp>
      <p:sp>
        <p:nvSpPr>
          <p:cNvPr id="4" name="コンテンツ プレースホルダ 3"/>
          <p:cNvSpPr>
            <a:spLocks noGrp="1"/>
          </p:cNvSpPr>
          <p:nvPr>
            <p:ph sz="half" idx="2"/>
          </p:nvPr>
        </p:nvSpPr>
        <p:spPr>
          <a:xfrm>
            <a:off x="197799" y="1428737"/>
            <a:ext cx="4879765" cy="4697427"/>
          </a:xfrm>
          <a:prstGeom prst="rect">
            <a:avLst/>
          </a:prstGeo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6" name="コンテンツ プレースホルダ 5"/>
          <p:cNvSpPr>
            <a:spLocks noGrp="1"/>
          </p:cNvSpPr>
          <p:nvPr>
            <p:ph sz="quarter" idx="4"/>
          </p:nvPr>
        </p:nvSpPr>
        <p:spPr>
          <a:xfrm>
            <a:off x="5341335" y="1428737"/>
            <a:ext cx="2934072" cy="4697427"/>
          </a:xfrm>
          <a:prstGeom prst="rect">
            <a:avLst/>
          </a:prstGeo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5" name="Rectangle 7"/>
          <p:cNvSpPr>
            <a:spLocks noGrp="1" noChangeArrowheads="1"/>
          </p:cNvSpPr>
          <p:nvPr>
            <p:ph type="sldNum" sz="quarter" idx="10"/>
          </p:nvPr>
        </p:nvSpPr>
        <p:spPr>
          <a:ln/>
        </p:spPr>
        <p:txBody>
          <a:bodyPr/>
          <a:lstStyle>
            <a:lvl1pPr>
              <a:defRPr/>
            </a:lvl1pPr>
          </a:lstStyle>
          <a:p>
            <a:pPr>
              <a:defRPr/>
            </a:pPr>
            <a:fld id="{8A51CA28-4B3B-4045-A893-F0EBD8E0EF4D}" type="slidenum">
              <a:rPr lang="en-US" altLang="ja-JP"/>
              <a:pPr>
                <a:defRPr/>
              </a:pPr>
              <a:t>‹#›</a:t>
            </a:fld>
            <a:endParaRPr lang="en-US" altLang="ja-JP" sz="1292"/>
          </a:p>
        </p:txBody>
      </p:sp>
    </p:spTree>
    <p:extLst>
      <p:ext uri="{BB962C8B-B14F-4D97-AF65-F5344CB8AC3E}">
        <p14:creationId xmlns:p14="http://schemas.microsoft.com/office/powerpoint/2010/main" val="867298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476672"/>
            <a:ext cx="8208912" cy="504056"/>
          </a:xfrm>
        </p:spPr>
        <p:txBody>
          <a:bodyPr/>
          <a:lstStyle>
            <a:lvl1pPr>
              <a:defRPr>
                <a:latin typeface="メイリオ"/>
                <a:ea typeface="メイリオ"/>
                <a:cs typeface="メイリオ"/>
              </a:defRPr>
            </a:lvl1pPr>
          </a:lstStyle>
          <a:p>
            <a:r>
              <a:rPr lang="ja-JP" altLang="en-US" dirty="0" smtClean="0"/>
              <a:t>マスター タイトルの書式設定</a:t>
            </a:r>
            <a:endParaRPr lang="ja-JP" altLang="en-US" dirty="0"/>
          </a:p>
        </p:txBody>
      </p:sp>
      <p:sp>
        <p:nvSpPr>
          <p:cNvPr id="3" name="コンテンツ プレースホルダ 2"/>
          <p:cNvSpPr>
            <a:spLocks noGrp="1"/>
          </p:cNvSpPr>
          <p:nvPr>
            <p:ph idx="1"/>
          </p:nvPr>
        </p:nvSpPr>
        <p:spPr>
          <a:xfrm>
            <a:off x="467544" y="1196752"/>
            <a:ext cx="8208912" cy="4823048"/>
          </a:xfrm>
        </p:spPr>
        <p:txBody>
          <a:bodyPr/>
          <a:lstStyle>
            <a:lvl1pPr>
              <a:buNone/>
              <a:defRPr/>
            </a:lvl1pPr>
            <a:lvl2pPr>
              <a:buNone/>
              <a:defRPr/>
            </a:lvl2pPr>
            <a:lvl3pPr marL="1304925" indent="-1304925">
              <a:buNone/>
              <a:tabLst/>
              <a:defRPr/>
            </a:lvl3pPr>
          </a:lstStyle>
          <a:p>
            <a:pPr lvl="0"/>
            <a:r>
              <a:rPr lang="ja-JP" altLang="en-US" dirty="0" smtClean="0"/>
              <a:t>マスター テキストの書式設定</a:t>
            </a:r>
          </a:p>
        </p:txBody>
      </p:sp>
      <p:sp>
        <p:nvSpPr>
          <p:cNvPr id="6" name="スライド番号プレースホルダ 5"/>
          <p:cNvSpPr>
            <a:spLocks noGrp="1"/>
          </p:cNvSpPr>
          <p:nvPr>
            <p:ph type="sldNum" sz="quarter" idx="12"/>
          </p:nvPr>
        </p:nvSpPr>
        <p:spPr>
          <a:xfrm>
            <a:off x="4320580" y="6447570"/>
            <a:ext cx="506016" cy="365806"/>
          </a:xfrm>
        </p:spPr>
        <p:txBody>
          <a:bodyPr/>
          <a:lstStyle>
            <a:lvl1pPr>
              <a:defRPr>
                <a:solidFill>
                  <a:schemeClr val="tx1">
                    <a:lumMod val="95000"/>
                    <a:lumOff val="5000"/>
                  </a:schemeClr>
                </a:solidFill>
              </a:defRPr>
            </a:lvl1pPr>
          </a:lstStyle>
          <a:p>
            <a:pPr>
              <a:defRPr/>
            </a:pPr>
            <a:fld id="{0FEEE2AB-63E1-4BDE-A4B8-36AA684E8B0E}" type="slidenum">
              <a:rPr lang="en-US" altLang="ja-JP" smtClean="0"/>
              <a:pPr>
                <a:defRPr/>
              </a:pPr>
              <a:t>‹#›</a:t>
            </a:fld>
            <a:endParaRPr lang="en-US" altLang="ja-JP" dirty="0"/>
          </a:p>
        </p:txBody>
      </p:sp>
    </p:spTree>
    <p:extLst>
      <p:ext uri="{BB962C8B-B14F-4D97-AF65-F5344CB8AC3E}">
        <p14:creationId xmlns:p14="http://schemas.microsoft.com/office/powerpoint/2010/main" val="340511651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atin typeface="メイリオ"/>
                <a:ea typeface="メイリオ"/>
                <a:cs typeface="メイリオ"/>
              </a:defRPr>
            </a:lvl1pPr>
          </a:lstStyle>
          <a:p>
            <a:r>
              <a:rPr lang="ja-JP" altLang="en-US" dirty="0" smtClean="0"/>
              <a:t>マスター タイトルの書式設定</a:t>
            </a:r>
            <a:endParaRPr lang="ja-JP" altLang="en-US" dirty="0"/>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atin typeface="メイリオ"/>
                <a:ea typeface="メイリオ"/>
                <a:cs typeface="メイリオ"/>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dirty="0" smtClean="0"/>
              <a:t>マスター テキストの書式設定</a:t>
            </a:r>
          </a:p>
        </p:txBody>
      </p:sp>
      <p:sp>
        <p:nvSpPr>
          <p:cNvPr id="4" name="Rectangle 6"/>
          <p:cNvSpPr>
            <a:spLocks noGrp="1" noChangeArrowheads="1"/>
          </p:cNvSpPr>
          <p:nvPr>
            <p:ph type="dt" sz="half" idx="10"/>
          </p:nvPr>
        </p:nvSpPr>
        <p:spPr>
          <a:xfrm>
            <a:off x="575187" y="6245225"/>
            <a:ext cx="1981200" cy="476250"/>
          </a:xfrm>
          <a:prstGeom prst="rect">
            <a:avLst/>
          </a:prstGeom>
          <a:ln/>
        </p:spPr>
        <p:txBody>
          <a:bodyPr/>
          <a:lstStyle>
            <a:lvl1pPr>
              <a:defRPr/>
            </a:lvl1pPr>
          </a:lstStyle>
          <a:p>
            <a:pPr>
              <a:defRPr/>
            </a:pPr>
            <a:endParaRPr lang="en-US" altLang="ja-JP" dirty="0"/>
          </a:p>
        </p:txBody>
      </p:sp>
      <p:sp>
        <p:nvSpPr>
          <p:cNvPr id="5" name="Rectangle 7"/>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ltLang="ja-JP"/>
          </a:p>
        </p:txBody>
      </p:sp>
      <p:sp>
        <p:nvSpPr>
          <p:cNvPr id="6" name="Rectangle 8"/>
          <p:cNvSpPr>
            <a:spLocks noGrp="1" noChangeArrowheads="1"/>
          </p:cNvSpPr>
          <p:nvPr>
            <p:ph type="sldNum" sz="quarter" idx="12"/>
          </p:nvPr>
        </p:nvSpPr>
        <p:spPr>
          <a:xfrm>
            <a:off x="8602488" y="6416502"/>
            <a:ext cx="506016" cy="396874"/>
          </a:xfrm>
          <a:ln/>
        </p:spPr>
        <p:txBody>
          <a:bodyPr/>
          <a:lstStyle>
            <a:lvl1pPr>
              <a:defRPr/>
            </a:lvl1pPr>
          </a:lstStyle>
          <a:p>
            <a:pPr>
              <a:defRPr/>
            </a:pPr>
            <a:fld id="{2BDD8464-54BA-4685-855A-C7BF8FE984C9}" type="slidenum">
              <a:rPr lang="en-US" altLang="ja-JP"/>
              <a:pPr>
                <a:defRPr/>
              </a:pPr>
              <a:t>‹#›</a:t>
            </a:fld>
            <a:endParaRPr lang="en-US" altLang="ja-JP"/>
          </a:p>
        </p:txBody>
      </p:sp>
    </p:spTree>
    <p:extLst>
      <p:ext uri="{BB962C8B-B14F-4D97-AF65-F5344CB8AC3E}">
        <p14:creationId xmlns:p14="http://schemas.microsoft.com/office/powerpoint/2010/main" val="41504127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 2"/>
          <p:cNvSpPr>
            <a:spLocks noGrp="1"/>
          </p:cNvSpPr>
          <p:nvPr>
            <p:ph sz="half" idx="1"/>
          </p:nvPr>
        </p:nvSpPr>
        <p:spPr>
          <a:xfrm>
            <a:off x="533400"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10100"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6"/>
          <p:cNvSpPr>
            <a:spLocks noGrp="1" noChangeArrowheads="1"/>
          </p:cNvSpPr>
          <p:nvPr>
            <p:ph type="dt" sz="half" idx="10"/>
          </p:nvPr>
        </p:nvSpPr>
        <p:spPr>
          <a:xfrm>
            <a:off x="575187" y="6245225"/>
            <a:ext cx="1981200" cy="476250"/>
          </a:xfrm>
          <a:prstGeom prst="rect">
            <a:avLst/>
          </a:prstGeom>
          <a:ln/>
        </p:spPr>
        <p:txBody>
          <a:bodyPr/>
          <a:lstStyle>
            <a:lvl1pPr>
              <a:defRPr/>
            </a:lvl1pPr>
          </a:lstStyle>
          <a:p>
            <a:pPr>
              <a:defRPr/>
            </a:pPr>
            <a:endParaRPr lang="en-US" altLang="ja-JP"/>
          </a:p>
        </p:txBody>
      </p:sp>
      <p:sp>
        <p:nvSpPr>
          <p:cNvPr id="6" name="Rectangle 7"/>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ltLang="ja-JP"/>
          </a:p>
        </p:txBody>
      </p:sp>
      <p:sp>
        <p:nvSpPr>
          <p:cNvPr id="7" name="Rectangle 8"/>
          <p:cNvSpPr>
            <a:spLocks noGrp="1" noChangeArrowheads="1"/>
          </p:cNvSpPr>
          <p:nvPr>
            <p:ph type="sldNum" sz="quarter" idx="12"/>
          </p:nvPr>
        </p:nvSpPr>
        <p:spPr>
          <a:xfrm>
            <a:off x="8532440" y="6381328"/>
            <a:ext cx="506016" cy="396874"/>
          </a:xfrm>
          <a:ln/>
        </p:spPr>
        <p:txBody>
          <a:bodyPr/>
          <a:lstStyle>
            <a:lvl1pPr>
              <a:defRPr/>
            </a:lvl1pPr>
          </a:lstStyle>
          <a:p>
            <a:pPr>
              <a:defRPr/>
            </a:pPr>
            <a:fld id="{C6FF1E67-F83D-4A45-B4B0-5CDD4DB6B76E}" type="slidenum">
              <a:rPr lang="en-US" altLang="ja-JP"/>
              <a:pPr>
                <a:defRPr/>
              </a:pPr>
              <a:t>‹#›</a:t>
            </a:fld>
            <a:endParaRPr lang="en-US" altLang="ja-JP"/>
          </a:p>
        </p:txBody>
      </p:sp>
    </p:spTree>
    <p:extLst>
      <p:ext uri="{BB962C8B-B14F-4D97-AF65-F5344CB8AC3E}">
        <p14:creationId xmlns:p14="http://schemas.microsoft.com/office/powerpoint/2010/main" val="18669732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000" b="1">
                <a:latin typeface="メイリオ"/>
                <a:ea typeface="メイリオ"/>
                <a:cs typeface="メイリオ"/>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dirty="0" smtClean="0"/>
              <a:t>マスター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000" b="1">
                <a:latin typeface="メイリオ"/>
                <a:ea typeface="メイリオ"/>
                <a:cs typeface="メイリオ"/>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7" name="Rectangle 6"/>
          <p:cNvSpPr>
            <a:spLocks noGrp="1" noChangeArrowheads="1"/>
          </p:cNvSpPr>
          <p:nvPr>
            <p:ph type="dt" sz="half" idx="10"/>
          </p:nvPr>
        </p:nvSpPr>
        <p:spPr>
          <a:xfrm>
            <a:off x="575187" y="6245225"/>
            <a:ext cx="1981200" cy="476250"/>
          </a:xfrm>
          <a:prstGeom prst="rect">
            <a:avLst/>
          </a:prstGeom>
          <a:ln/>
        </p:spPr>
        <p:txBody>
          <a:bodyPr/>
          <a:lstStyle>
            <a:lvl1pPr>
              <a:defRPr/>
            </a:lvl1pPr>
          </a:lstStyle>
          <a:p>
            <a:pPr>
              <a:defRPr/>
            </a:pPr>
            <a:endParaRPr lang="en-US" altLang="ja-JP"/>
          </a:p>
        </p:txBody>
      </p:sp>
      <p:sp>
        <p:nvSpPr>
          <p:cNvPr id="8" name="Rectangle 7"/>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ltLang="ja-JP"/>
          </a:p>
        </p:txBody>
      </p:sp>
      <p:sp>
        <p:nvSpPr>
          <p:cNvPr id="9" name="Rectangle 8"/>
          <p:cNvSpPr>
            <a:spLocks noGrp="1" noChangeArrowheads="1"/>
          </p:cNvSpPr>
          <p:nvPr>
            <p:ph type="sldNum" sz="quarter" idx="12"/>
          </p:nvPr>
        </p:nvSpPr>
        <p:spPr>
          <a:xfrm>
            <a:off x="8532440" y="6381328"/>
            <a:ext cx="506016" cy="396874"/>
          </a:xfrm>
          <a:ln/>
        </p:spPr>
        <p:txBody>
          <a:bodyPr/>
          <a:lstStyle>
            <a:lvl1pPr>
              <a:defRPr/>
            </a:lvl1pPr>
          </a:lstStyle>
          <a:p>
            <a:pPr>
              <a:defRPr/>
            </a:pPr>
            <a:fld id="{B65C0C15-A34F-460A-B691-E2BD7FA483BA}" type="slidenum">
              <a:rPr lang="en-US" altLang="ja-JP"/>
              <a:pPr>
                <a:defRPr/>
              </a:pPr>
              <a:t>‹#›</a:t>
            </a:fld>
            <a:endParaRPr lang="en-US" altLang="ja-JP"/>
          </a:p>
        </p:txBody>
      </p:sp>
    </p:spTree>
    <p:extLst>
      <p:ext uri="{BB962C8B-B14F-4D97-AF65-F5344CB8AC3E}">
        <p14:creationId xmlns:p14="http://schemas.microsoft.com/office/powerpoint/2010/main" val="595510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6"/>
          <p:cNvSpPr>
            <a:spLocks noGrp="1" noChangeArrowheads="1"/>
          </p:cNvSpPr>
          <p:nvPr>
            <p:ph type="dt" sz="half" idx="10"/>
          </p:nvPr>
        </p:nvSpPr>
        <p:spPr>
          <a:xfrm>
            <a:off x="575187" y="6245225"/>
            <a:ext cx="1981200" cy="476250"/>
          </a:xfrm>
          <a:prstGeom prst="rect">
            <a:avLst/>
          </a:prstGeom>
          <a:ln/>
        </p:spPr>
        <p:txBody>
          <a:bodyPr/>
          <a:lstStyle>
            <a:lvl1pPr>
              <a:defRPr/>
            </a:lvl1pPr>
          </a:lstStyle>
          <a:p>
            <a:pPr>
              <a:defRPr/>
            </a:pPr>
            <a:endParaRPr lang="en-US" altLang="ja-JP"/>
          </a:p>
        </p:txBody>
      </p:sp>
      <p:sp>
        <p:nvSpPr>
          <p:cNvPr id="4" name="Rectangle 7"/>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ltLang="ja-JP"/>
          </a:p>
        </p:txBody>
      </p:sp>
      <p:sp>
        <p:nvSpPr>
          <p:cNvPr id="5" name="Rectangle 8"/>
          <p:cNvSpPr>
            <a:spLocks noGrp="1" noChangeArrowheads="1"/>
          </p:cNvSpPr>
          <p:nvPr>
            <p:ph type="sldNum" sz="quarter" idx="12"/>
          </p:nvPr>
        </p:nvSpPr>
        <p:spPr>
          <a:xfrm>
            <a:off x="8602488" y="6416502"/>
            <a:ext cx="506016" cy="396874"/>
          </a:xfrm>
          <a:ln/>
        </p:spPr>
        <p:txBody>
          <a:bodyPr/>
          <a:lstStyle>
            <a:lvl1pPr>
              <a:defRPr/>
            </a:lvl1pPr>
          </a:lstStyle>
          <a:p>
            <a:pPr>
              <a:defRPr/>
            </a:pPr>
            <a:fld id="{03B16ECD-D603-44A7-B4C7-76A34051DA90}" type="slidenum">
              <a:rPr lang="en-US" altLang="ja-JP"/>
              <a:pPr>
                <a:defRPr/>
              </a:pPr>
              <a:t>‹#›</a:t>
            </a:fld>
            <a:endParaRPr lang="en-US" altLang="ja-JP"/>
          </a:p>
        </p:txBody>
      </p:sp>
    </p:spTree>
    <p:extLst>
      <p:ext uri="{BB962C8B-B14F-4D97-AF65-F5344CB8AC3E}">
        <p14:creationId xmlns:p14="http://schemas.microsoft.com/office/powerpoint/2010/main" val="3294211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xfrm>
            <a:off x="575187" y="6245225"/>
            <a:ext cx="1981200" cy="476250"/>
          </a:xfrm>
          <a:prstGeom prst="rect">
            <a:avLst/>
          </a:prstGeom>
          <a:ln/>
        </p:spPr>
        <p:txBody>
          <a:bodyPr/>
          <a:lstStyle>
            <a:lvl1pPr>
              <a:defRPr/>
            </a:lvl1pPr>
          </a:lstStyle>
          <a:p>
            <a:pPr>
              <a:defRPr/>
            </a:pPr>
            <a:endParaRPr lang="en-US" altLang="ja-JP"/>
          </a:p>
        </p:txBody>
      </p:sp>
      <p:sp>
        <p:nvSpPr>
          <p:cNvPr id="3" name="Rectangle 7"/>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ltLang="ja-JP"/>
          </a:p>
        </p:txBody>
      </p:sp>
      <p:sp>
        <p:nvSpPr>
          <p:cNvPr id="4" name="Rectangle 8"/>
          <p:cNvSpPr>
            <a:spLocks noGrp="1" noChangeArrowheads="1"/>
          </p:cNvSpPr>
          <p:nvPr>
            <p:ph type="sldNum" sz="quarter" idx="12"/>
          </p:nvPr>
        </p:nvSpPr>
        <p:spPr>
          <a:ln/>
        </p:spPr>
        <p:txBody>
          <a:bodyPr/>
          <a:lstStyle>
            <a:lvl1pPr>
              <a:defRPr/>
            </a:lvl1pPr>
          </a:lstStyle>
          <a:p>
            <a:pPr>
              <a:defRPr/>
            </a:pPr>
            <a:fld id="{5EAE0E87-9206-483F-B61C-6FA8DDEE9DEE}" type="slidenum">
              <a:rPr lang="en-US" altLang="ja-JP"/>
              <a:pPr>
                <a:defRPr/>
              </a:pPr>
              <a:t>‹#›</a:t>
            </a:fld>
            <a:endParaRPr lang="en-US" altLang="ja-JP"/>
          </a:p>
        </p:txBody>
      </p:sp>
    </p:spTree>
    <p:extLst>
      <p:ext uri="{BB962C8B-B14F-4D97-AF65-F5344CB8AC3E}">
        <p14:creationId xmlns:p14="http://schemas.microsoft.com/office/powerpoint/2010/main" val="627744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lstStyle>
            <a:lvl1pPr algn="l">
              <a:defRPr sz="2000" b="1"/>
            </a:lvl1pPr>
          </a:lstStyle>
          <a:p>
            <a:r>
              <a:rPr lang="ja-JP" altLang="en-US" smtClean="0"/>
              <a:t>マスター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6"/>
          <p:cNvSpPr>
            <a:spLocks noGrp="1" noChangeArrowheads="1"/>
          </p:cNvSpPr>
          <p:nvPr>
            <p:ph type="dt" sz="half" idx="10"/>
          </p:nvPr>
        </p:nvSpPr>
        <p:spPr>
          <a:xfrm>
            <a:off x="575187" y="6245225"/>
            <a:ext cx="1981200" cy="476250"/>
          </a:xfrm>
          <a:prstGeom prst="rect">
            <a:avLst/>
          </a:prstGeom>
          <a:ln/>
        </p:spPr>
        <p:txBody>
          <a:bodyPr/>
          <a:lstStyle>
            <a:lvl1pPr>
              <a:defRPr/>
            </a:lvl1pPr>
          </a:lstStyle>
          <a:p>
            <a:pPr>
              <a:defRPr/>
            </a:pPr>
            <a:endParaRPr lang="en-US" altLang="ja-JP"/>
          </a:p>
        </p:txBody>
      </p:sp>
      <p:sp>
        <p:nvSpPr>
          <p:cNvPr id="6" name="Rectangle 7"/>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ltLang="ja-JP" dirty="0"/>
          </a:p>
        </p:txBody>
      </p:sp>
      <p:sp>
        <p:nvSpPr>
          <p:cNvPr id="7" name="Rectangle 8"/>
          <p:cNvSpPr>
            <a:spLocks noGrp="1" noChangeArrowheads="1"/>
          </p:cNvSpPr>
          <p:nvPr>
            <p:ph type="sldNum" sz="quarter" idx="12"/>
          </p:nvPr>
        </p:nvSpPr>
        <p:spPr>
          <a:ln/>
        </p:spPr>
        <p:txBody>
          <a:bodyPr/>
          <a:lstStyle>
            <a:lvl1pPr>
              <a:defRPr/>
            </a:lvl1pPr>
          </a:lstStyle>
          <a:p>
            <a:pPr>
              <a:defRPr/>
            </a:pPr>
            <a:fld id="{C02FFFF1-1596-45FC-8CC8-627E8AE9FF6A}" type="slidenum">
              <a:rPr lang="en-US" altLang="ja-JP"/>
              <a:pPr>
                <a:defRPr/>
              </a:pPr>
              <a:t>‹#›</a:t>
            </a:fld>
            <a:endParaRPr lang="en-US" altLang="ja-JP" dirty="0"/>
          </a:p>
        </p:txBody>
      </p:sp>
    </p:spTree>
    <p:extLst>
      <p:ext uri="{BB962C8B-B14F-4D97-AF65-F5344CB8AC3E}">
        <p14:creationId xmlns:p14="http://schemas.microsoft.com/office/powerpoint/2010/main" val="76657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lstStyle>
            <a:lvl1pPr algn="l">
              <a:defRPr sz="2000" b="1"/>
            </a:lvl1pPr>
          </a:lstStyle>
          <a:p>
            <a:r>
              <a:rPr lang="ja-JP" altLang="en-US" smtClean="0"/>
              <a:t>マスター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dirty="0" smtClean="0"/>
              <a:t>アイコンをクリックして図を追加</a:t>
            </a:r>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6"/>
          <p:cNvSpPr>
            <a:spLocks noGrp="1" noChangeArrowheads="1"/>
          </p:cNvSpPr>
          <p:nvPr>
            <p:ph type="dt" sz="half" idx="10"/>
          </p:nvPr>
        </p:nvSpPr>
        <p:spPr>
          <a:xfrm>
            <a:off x="575187" y="6245225"/>
            <a:ext cx="1981200" cy="476250"/>
          </a:xfrm>
          <a:prstGeom prst="rect">
            <a:avLst/>
          </a:prstGeom>
          <a:ln/>
        </p:spPr>
        <p:txBody>
          <a:bodyPr/>
          <a:lstStyle>
            <a:lvl1pPr>
              <a:defRPr/>
            </a:lvl1pPr>
          </a:lstStyle>
          <a:p>
            <a:pPr>
              <a:defRPr/>
            </a:pPr>
            <a:endParaRPr lang="en-US" altLang="ja-JP"/>
          </a:p>
        </p:txBody>
      </p:sp>
      <p:sp>
        <p:nvSpPr>
          <p:cNvPr id="6" name="Rectangle 7"/>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ltLang="ja-JP"/>
          </a:p>
        </p:txBody>
      </p:sp>
      <p:sp>
        <p:nvSpPr>
          <p:cNvPr id="7" name="Rectangle 8"/>
          <p:cNvSpPr>
            <a:spLocks noGrp="1" noChangeArrowheads="1"/>
          </p:cNvSpPr>
          <p:nvPr>
            <p:ph type="sldNum" sz="quarter" idx="12"/>
          </p:nvPr>
        </p:nvSpPr>
        <p:spPr>
          <a:ln/>
        </p:spPr>
        <p:txBody>
          <a:bodyPr/>
          <a:lstStyle>
            <a:lvl1pPr>
              <a:defRPr/>
            </a:lvl1pPr>
          </a:lstStyle>
          <a:p>
            <a:pPr>
              <a:defRPr/>
            </a:pPr>
            <a:fld id="{151CE1E0-8188-428C-864D-EA11A8668E1C}" type="slidenum">
              <a:rPr lang="en-US" altLang="ja-JP"/>
              <a:pPr>
                <a:defRPr/>
              </a:pPr>
              <a:t>‹#›</a:t>
            </a:fld>
            <a:endParaRPr lang="en-US" altLang="ja-JP"/>
          </a:p>
        </p:txBody>
      </p:sp>
    </p:spTree>
    <p:extLst>
      <p:ext uri="{BB962C8B-B14F-4D97-AF65-F5344CB8AC3E}">
        <p14:creationId xmlns:p14="http://schemas.microsoft.com/office/powerpoint/2010/main" val="3943064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図 3" descr="背景画像作成_レッツGo2説明資料用170518-2.jpg"/>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5378" y="-349"/>
            <a:ext cx="9144000" cy="6858000"/>
          </a:xfrm>
          <a:prstGeom prst="rect">
            <a:avLst/>
          </a:prstGeom>
        </p:spPr>
      </p:pic>
      <p:sp>
        <p:nvSpPr>
          <p:cNvPr id="2" name="正方形/長方形 1"/>
          <p:cNvSpPr/>
          <p:nvPr userDrawn="1"/>
        </p:nvSpPr>
        <p:spPr bwMode="auto">
          <a:xfrm>
            <a:off x="0" y="0"/>
            <a:ext cx="9144000" cy="260648"/>
          </a:xfrm>
          <a:prstGeom prst="rect">
            <a:avLst/>
          </a:prstGeom>
          <a:solidFill>
            <a:schemeClr val="accent1">
              <a:lumMod val="60000"/>
              <a:lumOff val="4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Verdana" pitchFamily="34" charset="0"/>
              <a:ea typeface="ＭＳ Ｐゴシック" charset="-128"/>
            </a:endParaRPr>
          </a:p>
        </p:txBody>
      </p:sp>
      <p:sp>
        <p:nvSpPr>
          <p:cNvPr id="1026" name="Rectangle 2"/>
          <p:cNvSpPr>
            <a:spLocks noGrp="1" noChangeArrowheads="1"/>
          </p:cNvSpPr>
          <p:nvPr>
            <p:ph type="title"/>
          </p:nvPr>
        </p:nvSpPr>
        <p:spPr bwMode="auto">
          <a:xfrm>
            <a:off x="323528" y="476672"/>
            <a:ext cx="8001000" cy="5040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ja-JP" altLang="en-US" dirty="0" smtClean="0"/>
              <a:t>マスタ タイトルの書式設定</a:t>
            </a:r>
          </a:p>
        </p:txBody>
      </p:sp>
      <p:sp>
        <p:nvSpPr>
          <p:cNvPr id="1027" name="Rectangle 3"/>
          <p:cNvSpPr>
            <a:spLocks noGrp="1" noChangeArrowheads="1"/>
          </p:cNvSpPr>
          <p:nvPr>
            <p:ph type="body" idx="1"/>
          </p:nvPr>
        </p:nvSpPr>
        <p:spPr bwMode="auto">
          <a:xfrm>
            <a:off x="323528" y="1124744"/>
            <a:ext cx="8001000" cy="47510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ja-JP" altLang="ja-JP" dirty="0" smtClean="0"/>
          </a:p>
        </p:txBody>
      </p:sp>
      <p:sp>
        <p:nvSpPr>
          <p:cNvPr id="4104" name="Rectangle 8"/>
          <p:cNvSpPr>
            <a:spLocks noGrp="1" noChangeArrowheads="1"/>
          </p:cNvSpPr>
          <p:nvPr>
            <p:ph type="sldNum" sz="quarter" idx="4"/>
          </p:nvPr>
        </p:nvSpPr>
        <p:spPr bwMode="auto">
          <a:xfrm>
            <a:off x="4357564" y="6453336"/>
            <a:ext cx="432048" cy="2880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0" sz="1000">
                <a:ea typeface="ＭＳ Ｐゴシック" charset="-128"/>
              </a:defRPr>
            </a:lvl1pPr>
          </a:lstStyle>
          <a:p>
            <a:pPr>
              <a:defRPr/>
            </a:pPr>
            <a:fld id="{B44A42E1-884C-4AF1-8C90-7E32FA03AB81}" type="slidenum">
              <a:rPr lang="en-US" altLang="ja-JP" smtClean="0"/>
              <a:pPr>
                <a:defRPr/>
              </a:pPr>
              <a:t>‹#›</a:t>
            </a:fld>
            <a:endParaRPr lang="en-US" altLang="ja-JP" dirty="0"/>
          </a:p>
        </p:txBody>
      </p:sp>
      <p:sp>
        <p:nvSpPr>
          <p:cNvPr id="9" name="テキスト ボックス 8"/>
          <p:cNvSpPr txBox="1"/>
          <p:nvPr userDrawn="1"/>
        </p:nvSpPr>
        <p:spPr>
          <a:xfrm>
            <a:off x="35496" y="6462657"/>
            <a:ext cx="2255120" cy="200055"/>
          </a:xfrm>
          <a:prstGeom prst="rect">
            <a:avLst/>
          </a:prstGeom>
          <a:noFill/>
        </p:spPr>
        <p:txBody>
          <a:bodyPr wrap="none" rtlCol="0">
            <a:spAutoFit/>
          </a:bodyPr>
          <a:lstStyle/>
          <a:p>
            <a:pPr algn="l">
              <a:defRPr/>
            </a:pPr>
            <a:r>
              <a:rPr lang="en-US" altLang="ja-JP" sz="700" dirty="0" smtClean="0">
                <a:solidFill>
                  <a:schemeClr val="bg1">
                    <a:lumMod val="50000"/>
                  </a:schemeClr>
                </a:solidFill>
                <a:latin typeface="メイリオ"/>
                <a:ea typeface="メイリオ"/>
                <a:cs typeface="メイリオ"/>
              </a:rPr>
              <a:t>Copyright (c) Let's Co., Ltd. All rights reserved. </a:t>
            </a:r>
            <a:endParaRPr lang="en-US" altLang="ja-JP" sz="700" dirty="0">
              <a:solidFill>
                <a:schemeClr val="bg1">
                  <a:lumMod val="50000"/>
                </a:schemeClr>
              </a:solidFill>
              <a:latin typeface="メイリオ"/>
              <a:ea typeface="メイリオ"/>
              <a:cs typeface="メイリオ"/>
            </a:endParaRPr>
          </a:p>
        </p:txBody>
      </p:sp>
      <p:sp>
        <p:nvSpPr>
          <p:cNvPr id="3" name="正方形/長方形 2"/>
          <p:cNvSpPr/>
          <p:nvPr userDrawn="1"/>
        </p:nvSpPr>
        <p:spPr>
          <a:xfrm>
            <a:off x="7914445" y="-962"/>
            <a:ext cx="1210588" cy="230832"/>
          </a:xfrm>
          <a:prstGeom prst="rect">
            <a:avLst/>
          </a:prstGeom>
        </p:spPr>
        <p:txBody>
          <a:bodyPr wrap="none">
            <a:spAutoFit/>
          </a:bodyPr>
          <a:lstStyle/>
          <a:p>
            <a:pPr algn="dist">
              <a:defRPr/>
            </a:pPr>
            <a:r>
              <a:rPr lang="en-US" altLang="ja-JP" sz="900" dirty="0" smtClean="0">
                <a:solidFill>
                  <a:schemeClr val="bg1"/>
                </a:solidFill>
                <a:latin typeface="+mn-lt"/>
                <a:ea typeface="ＭＳ Ｐゴシック" charset="-128"/>
              </a:rPr>
              <a:t>Let’s</a:t>
            </a:r>
            <a:r>
              <a:rPr lang="ja-JP" altLang="en-US" sz="900" dirty="0" smtClean="0">
                <a:solidFill>
                  <a:schemeClr val="bg1"/>
                </a:solidFill>
                <a:latin typeface="+mn-lt"/>
                <a:ea typeface="ＭＳ Ｐゴシック" charset="-128"/>
              </a:rPr>
              <a:t>  </a:t>
            </a:r>
            <a:r>
              <a:rPr lang="en-US" altLang="ja-JP" sz="900" dirty="0" smtClean="0">
                <a:solidFill>
                  <a:schemeClr val="bg1"/>
                </a:solidFill>
                <a:latin typeface="+mn-lt"/>
                <a:ea typeface="ＭＳ Ｐゴシック" charset="-128"/>
              </a:rPr>
              <a:t>go</a:t>
            </a:r>
            <a:r>
              <a:rPr lang="ja-JP" altLang="en-US" sz="900" dirty="0" smtClean="0">
                <a:solidFill>
                  <a:schemeClr val="bg1"/>
                </a:solidFill>
                <a:latin typeface="+mn-lt"/>
                <a:ea typeface="ＭＳ Ｐゴシック" charset="-128"/>
              </a:rPr>
              <a:t> </a:t>
            </a:r>
            <a:r>
              <a:rPr lang="en-US" altLang="ja-JP" sz="900" dirty="0" smtClean="0">
                <a:solidFill>
                  <a:schemeClr val="bg1"/>
                </a:solidFill>
                <a:latin typeface="+mn-lt"/>
                <a:ea typeface="ＭＳ Ｐゴシック" charset="-128"/>
              </a:rPr>
              <a:t>together</a:t>
            </a:r>
            <a:endParaRPr lang="ja-JP" altLang="ja-JP" sz="900" dirty="0">
              <a:solidFill>
                <a:schemeClr val="bg1"/>
              </a:solidFill>
              <a:latin typeface="+mn-lt"/>
              <a:ea typeface="ＭＳ Ｐゴシック" charset="-128"/>
            </a:endParaRPr>
          </a:p>
        </p:txBody>
      </p:sp>
    </p:spTree>
  </p:cSld>
  <p:clrMap bg1="lt1" tx1="dk1" bg2="lt2" tx2="dk2" accent1="accent1" accent2="accent2" accent3="accent3" accent4="accent4" accent5="accent5" accent6="accent6" hlink="hlink" folHlink="folHlink"/>
  <p:sldLayoutIdLst>
    <p:sldLayoutId id="2147483862" r:id="rId1"/>
    <p:sldLayoutId id="2147483863"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 id="2147483861" r:id="rId12"/>
    <p:sldLayoutId id="2147483864" r:id="rId13"/>
    <p:sldLayoutId id="2147483903" r:id="rId14"/>
  </p:sldLayoutIdLst>
  <p:timing>
    <p:tnLst>
      <p:par>
        <p:cTn id="1" dur="indefinite" restart="never" nodeType="tmRoot"/>
      </p:par>
    </p:tnLst>
  </p:timing>
  <p:hf hdr="0" ftr="0" dt="0"/>
  <p:txStyles>
    <p:titleStyle>
      <a:lvl1pPr algn="l" rtl="0" eaLnBrk="1" fontAlgn="base" hangingPunct="1">
        <a:spcBef>
          <a:spcPct val="0"/>
        </a:spcBef>
        <a:spcAft>
          <a:spcPct val="0"/>
        </a:spcAft>
        <a:defRPr kumimoji="1" sz="2800">
          <a:solidFill>
            <a:schemeClr val="tx2"/>
          </a:solidFill>
          <a:latin typeface="メイリオ"/>
          <a:ea typeface="メイリオ"/>
          <a:cs typeface="メイリオ"/>
        </a:defRPr>
      </a:lvl1pPr>
      <a:lvl2pPr algn="l" rtl="0" eaLnBrk="1" fontAlgn="base" hangingPunct="1">
        <a:spcBef>
          <a:spcPct val="0"/>
        </a:spcBef>
        <a:spcAft>
          <a:spcPct val="0"/>
        </a:spcAft>
        <a:defRPr kumimoji="1" sz="2800">
          <a:solidFill>
            <a:schemeClr val="tx2"/>
          </a:solidFill>
          <a:latin typeface="ＭＳ Ｐゴシック" charset="-128"/>
          <a:ea typeface="ＭＳ Ｐゴシック" charset="-128"/>
        </a:defRPr>
      </a:lvl2pPr>
      <a:lvl3pPr algn="l" rtl="0" eaLnBrk="1" fontAlgn="base" hangingPunct="1">
        <a:spcBef>
          <a:spcPct val="0"/>
        </a:spcBef>
        <a:spcAft>
          <a:spcPct val="0"/>
        </a:spcAft>
        <a:defRPr kumimoji="1" sz="2800">
          <a:solidFill>
            <a:schemeClr val="tx2"/>
          </a:solidFill>
          <a:latin typeface="ＭＳ Ｐゴシック" charset="-128"/>
          <a:ea typeface="ＭＳ Ｐゴシック" charset="-128"/>
        </a:defRPr>
      </a:lvl3pPr>
      <a:lvl4pPr algn="l" rtl="0" eaLnBrk="1" fontAlgn="base" hangingPunct="1">
        <a:spcBef>
          <a:spcPct val="0"/>
        </a:spcBef>
        <a:spcAft>
          <a:spcPct val="0"/>
        </a:spcAft>
        <a:defRPr kumimoji="1" sz="2800">
          <a:solidFill>
            <a:schemeClr val="tx2"/>
          </a:solidFill>
          <a:latin typeface="ＭＳ Ｐゴシック" charset="-128"/>
          <a:ea typeface="ＭＳ Ｐゴシック" charset="-128"/>
        </a:defRPr>
      </a:lvl4pPr>
      <a:lvl5pPr algn="l" rtl="0" eaLnBrk="1" fontAlgn="base" hangingPunct="1">
        <a:spcBef>
          <a:spcPct val="0"/>
        </a:spcBef>
        <a:spcAft>
          <a:spcPct val="0"/>
        </a:spcAft>
        <a:defRPr kumimoji="1" sz="2800">
          <a:solidFill>
            <a:schemeClr val="tx2"/>
          </a:solidFill>
          <a:latin typeface="ＭＳ Ｐゴシック" charset="-128"/>
          <a:ea typeface="ＭＳ Ｐゴシック" charset="-128"/>
        </a:defRPr>
      </a:lvl5pPr>
      <a:lvl6pPr marL="457200" algn="l" rtl="0" eaLnBrk="1" fontAlgn="base" hangingPunct="1">
        <a:spcBef>
          <a:spcPct val="0"/>
        </a:spcBef>
        <a:spcAft>
          <a:spcPct val="0"/>
        </a:spcAft>
        <a:defRPr kumimoji="1" sz="2800">
          <a:solidFill>
            <a:schemeClr val="tx2"/>
          </a:solidFill>
          <a:latin typeface="ＭＳ Ｐゴシック" charset="-128"/>
          <a:ea typeface="ＭＳ Ｐゴシック" charset="-128"/>
        </a:defRPr>
      </a:lvl6pPr>
      <a:lvl7pPr marL="914400" algn="l" rtl="0" eaLnBrk="1" fontAlgn="base" hangingPunct="1">
        <a:spcBef>
          <a:spcPct val="0"/>
        </a:spcBef>
        <a:spcAft>
          <a:spcPct val="0"/>
        </a:spcAft>
        <a:defRPr kumimoji="1" sz="2800">
          <a:solidFill>
            <a:schemeClr val="tx2"/>
          </a:solidFill>
          <a:latin typeface="ＭＳ Ｐゴシック" charset="-128"/>
          <a:ea typeface="ＭＳ Ｐゴシック" charset="-128"/>
        </a:defRPr>
      </a:lvl7pPr>
      <a:lvl8pPr marL="1371600" algn="l" rtl="0" eaLnBrk="1" fontAlgn="base" hangingPunct="1">
        <a:spcBef>
          <a:spcPct val="0"/>
        </a:spcBef>
        <a:spcAft>
          <a:spcPct val="0"/>
        </a:spcAft>
        <a:defRPr kumimoji="1" sz="2800">
          <a:solidFill>
            <a:schemeClr val="tx2"/>
          </a:solidFill>
          <a:latin typeface="ＭＳ Ｐゴシック" charset="-128"/>
          <a:ea typeface="ＭＳ Ｐゴシック" charset="-128"/>
        </a:defRPr>
      </a:lvl8pPr>
      <a:lvl9pPr marL="1828800" algn="l" rtl="0" eaLnBrk="1" fontAlgn="base" hangingPunct="1">
        <a:spcBef>
          <a:spcPct val="0"/>
        </a:spcBef>
        <a:spcAft>
          <a:spcPct val="0"/>
        </a:spcAft>
        <a:defRPr kumimoji="1" sz="2800">
          <a:solidFill>
            <a:schemeClr val="tx2"/>
          </a:solidFill>
          <a:latin typeface="ＭＳ Ｐゴシック" charset="-128"/>
          <a:ea typeface="ＭＳ Ｐゴシック" charset="-128"/>
        </a:defRPr>
      </a:lvl9pPr>
    </p:titleStyle>
    <p:bodyStyle>
      <a:lvl1pPr marL="469900" indent="-469900" algn="l" rtl="0" eaLnBrk="1" fontAlgn="base" hangingPunct="1">
        <a:spcBef>
          <a:spcPct val="20000"/>
        </a:spcBef>
        <a:spcAft>
          <a:spcPct val="0"/>
        </a:spcAft>
        <a:buClr>
          <a:schemeClr val="accent2"/>
        </a:buClr>
        <a:buFont typeface="Wingdings" pitchFamily="2" charset="2"/>
        <a:buChar char="•"/>
        <a:defRPr kumimoji="1" sz="1600">
          <a:solidFill>
            <a:schemeClr val="tx1"/>
          </a:solidFill>
          <a:latin typeface="+mn-lt"/>
          <a:ea typeface="+mn-ea"/>
          <a:cs typeface="+mn-cs"/>
        </a:defRPr>
      </a:lvl1pPr>
      <a:lvl2pPr marL="908050" indent="-436563" algn="l" rtl="0" eaLnBrk="1" fontAlgn="base" hangingPunct="1">
        <a:spcBef>
          <a:spcPct val="20000"/>
        </a:spcBef>
        <a:spcAft>
          <a:spcPct val="0"/>
        </a:spcAft>
        <a:buClr>
          <a:schemeClr val="accent2"/>
        </a:buClr>
        <a:buFont typeface="Wingdings" pitchFamily="2" charset="2"/>
        <a:buChar char="n"/>
        <a:defRPr kumimoji="1" sz="2600">
          <a:solidFill>
            <a:schemeClr val="tx1"/>
          </a:solidFill>
          <a:latin typeface="+mn-lt"/>
          <a:ea typeface="+mn-ea"/>
        </a:defRPr>
      </a:lvl2pPr>
      <a:lvl3pPr marL="1304925" indent="-395288" algn="l" rtl="0" eaLnBrk="1" fontAlgn="base" hangingPunct="1">
        <a:spcBef>
          <a:spcPct val="20000"/>
        </a:spcBef>
        <a:spcAft>
          <a:spcPct val="0"/>
        </a:spcAft>
        <a:buClr>
          <a:schemeClr val="accent2"/>
        </a:buClr>
        <a:buFont typeface="Wingdings" pitchFamily="2" charset="2"/>
        <a:buChar char="o"/>
        <a:defRPr kumimoji="1" sz="2300">
          <a:solidFill>
            <a:schemeClr val="tx1"/>
          </a:solidFill>
          <a:latin typeface="+mn-lt"/>
          <a:ea typeface="+mn-ea"/>
        </a:defRPr>
      </a:lvl3pPr>
      <a:lvl4pPr marL="1693863" indent="-387350" algn="l" rtl="0" eaLnBrk="1" fontAlgn="base" hangingPunct="1">
        <a:spcBef>
          <a:spcPct val="20000"/>
        </a:spcBef>
        <a:spcAft>
          <a:spcPct val="0"/>
        </a:spcAft>
        <a:buClr>
          <a:schemeClr val="accent2"/>
        </a:buClr>
        <a:buFont typeface="Wingdings" pitchFamily="2" charset="2"/>
        <a:buChar char="n"/>
        <a:defRPr kumimoji="1" sz="2000">
          <a:solidFill>
            <a:schemeClr val="tx1"/>
          </a:solidFill>
          <a:latin typeface="+mn-lt"/>
          <a:ea typeface="+mn-ea"/>
        </a:defRPr>
      </a:lvl4pPr>
      <a:lvl5pPr marL="2093913" indent="-398463" algn="l" rtl="0" eaLnBrk="1" fontAlgn="base" hangingPunct="1">
        <a:spcBef>
          <a:spcPct val="25000"/>
        </a:spcBef>
        <a:spcAft>
          <a:spcPct val="0"/>
        </a:spcAft>
        <a:buClr>
          <a:schemeClr val="accent2"/>
        </a:buClr>
        <a:buFont typeface="Wingdings" pitchFamily="2" charset="2"/>
        <a:buChar char="§"/>
        <a:defRPr kumimoji="1" sz="2000">
          <a:solidFill>
            <a:schemeClr val="tx1"/>
          </a:solidFill>
          <a:latin typeface="+mn-lt"/>
          <a:ea typeface="+mn-ea"/>
        </a:defRPr>
      </a:lvl5pPr>
      <a:lvl6pPr marL="2551113" indent="-398463" algn="l" rtl="0" eaLnBrk="1" fontAlgn="base" hangingPunct="1">
        <a:spcBef>
          <a:spcPct val="25000"/>
        </a:spcBef>
        <a:spcAft>
          <a:spcPct val="0"/>
        </a:spcAft>
        <a:buClr>
          <a:schemeClr val="accent2"/>
        </a:buClr>
        <a:buFont typeface="Wingdings" pitchFamily="2" charset="2"/>
        <a:buChar char="§"/>
        <a:defRPr kumimoji="1" sz="2000">
          <a:solidFill>
            <a:schemeClr val="tx1"/>
          </a:solidFill>
          <a:latin typeface="+mn-lt"/>
          <a:ea typeface="+mn-ea"/>
        </a:defRPr>
      </a:lvl6pPr>
      <a:lvl7pPr marL="3008313" indent="-398463" algn="l" rtl="0" eaLnBrk="1" fontAlgn="base" hangingPunct="1">
        <a:spcBef>
          <a:spcPct val="25000"/>
        </a:spcBef>
        <a:spcAft>
          <a:spcPct val="0"/>
        </a:spcAft>
        <a:buClr>
          <a:schemeClr val="accent2"/>
        </a:buClr>
        <a:buFont typeface="Wingdings" pitchFamily="2" charset="2"/>
        <a:buChar char="§"/>
        <a:defRPr kumimoji="1" sz="2000">
          <a:solidFill>
            <a:schemeClr val="tx1"/>
          </a:solidFill>
          <a:latin typeface="+mn-lt"/>
          <a:ea typeface="+mn-ea"/>
        </a:defRPr>
      </a:lvl7pPr>
      <a:lvl8pPr marL="3465513" indent="-398463" algn="l" rtl="0" eaLnBrk="1" fontAlgn="base" hangingPunct="1">
        <a:spcBef>
          <a:spcPct val="25000"/>
        </a:spcBef>
        <a:spcAft>
          <a:spcPct val="0"/>
        </a:spcAft>
        <a:buClr>
          <a:schemeClr val="accent2"/>
        </a:buClr>
        <a:buFont typeface="Wingdings" pitchFamily="2" charset="2"/>
        <a:buChar char="§"/>
        <a:defRPr kumimoji="1" sz="2000">
          <a:solidFill>
            <a:schemeClr val="tx1"/>
          </a:solidFill>
          <a:latin typeface="+mn-lt"/>
          <a:ea typeface="+mn-ea"/>
        </a:defRPr>
      </a:lvl8pPr>
      <a:lvl9pPr marL="3922713" indent="-398463" algn="l" rtl="0" eaLnBrk="1" fontAlgn="base" hangingPunct="1">
        <a:spcBef>
          <a:spcPct val="25000"/>
        </a:spcBef>
        <a:spcAft>
          <a:spcPct val="0"/>
        </a:spcAft>
        <a:buClr>
          <a:schemeClr val="accent2"/>
        </a:buClr>
        <a:buFont typeface="Wingdings" pitchFamily="2" charset="2"/>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gif"/><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0.png"/><Relationship Id="rId7" Type="http://schemas.openxmlformats.org/officeDocument/2006/relationships/image" Target="../media/image61.png"/><Relationship Id="rId2"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9.png"/><Relationship Id="rId10" Type="http://schemas.openxmlformats.org/officeDocument/2006/relationships/image" Target="../media/image64.png"/><Relationship Id="rId4" Type="http://schemas.openxmlformats.org/officeDocument/2006/relationships/image" Target="../media/image58.png"/><Relationship Id="rId9" Type="http://schemas.openxmlformats.org/officeDocument/2006/relationships/image" Target="../media/image63.png"/></Relationships>
</file>

<file path=ppt/slides/_rels/slide11.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49.png"/><Relationship Id="rId7" Type="http://schemas.openxmlformats.org/officeDocument/2006/relationships/image" Target="../media/image6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66.png"/><Relationship Id="rId11" Type="http://schemas.openxmlformats.org/officeDocument/2006/relationships/image" Target="../media/image71.png"/><Relationship Id="rId5" Type="http://schemas.openxmlformats.org/officeDocument/2006/relationships/image" Target="../media/image65.png"/><Relationship Id="rId10" Type="http://schemas.openxmlformats.org/officeDocument/2006/relationships/image" Target="../media/image70.png"/><Relationship Id="rId4" Type="http://schemas.openxmlformats.org/officeDocument/2006/relationships/image" Target="../media/image50.png"/><Relationship Id="rId9" Type="http://schemas.openxmlformats.org/officeDocument/2006/relationships/image" Target="../media/image69.png"/></Relationships>
</file>

<file path=ppt/slides/_rels/slide12.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7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s>
</file>

<file path=ppt/slides/_rels/slide13.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image" Target="../media/image50.png"/><Relationship Id="rId7" Type="http://schemas.openxmlformats.org/officeDocument/2006/relationships/image" Target="../media/image79.png"/><Relationship Id="rId2"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 Id="rId9" Type="http://schemas.openxmlformats.org/officeDocument/2006/relationships/image" Target="../media/image81.png"/></Relationships>
</file>

<file path=ppt/slides/_rels/slide14.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image" Target="../media/image50.png"/><Relationship Id="rId7" Type="http://schemas.openxmlformats.org/officeDocument/2006/relationships/image" Target="../media/image85.png"/><Relationship Id="rId2"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82.png"/></Relationships>
</file>

<file path=ppt/slides/_rels/slide15.xml.rels><?xml version="1.0" encoding="UTF-8" standalone="yes"?>
<Relationships xmlns="http://schemas.openxmlformats.org/package/2006/relationships"><Relationship Id="rId8" Type="http://schemas.openxmlformats.org/officeDocument/2006/relationships/image" Target="../media/image91.png"/><Relationship Id="rId3" Type="http://schemas.openxmlformats.org/officeDocument/2006/relationships/image" Target="../media/image50.png"/><Relationship Id="rId7" Type="http://schemas.openxmlformats.org/officeDocument/2006/relationships/image" Target="../media/image90.png"/><Relationship Id="rId2"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png"/></Relationships>
</file>

<file path=ppt/slides/_rels/slide16.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95.png"/><Relationship Id="rId2"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94.png"/><Relationship Id="rId5" Type="http://schemas.openxmlformats.org/officeDocument/2006/relationships/image" Target="../media/image93.png"/><Relationship Id="rId4" Type="http://schemas.openxmlformats.org/officeDocument/2006/relationships/image" Target="../media/image92.png"/></Relationships>
</file>

<file path=ppt/slides/_rels/slide17.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97.png"/></Relationships>
</file>

<file path=ppt/slides/_rels/slide18.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0.png"/><Relationship Id="rId7" Type="http://schemas.openxmlformats.org/officeDocument/2006/relationships/image" Target="../media/image104.png"/><Relationship Id="rId2"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103.png"/><Relationship Id="rId5" Type="http://schemas.openxmlformats.org/officeDocument/2006/relationships/image" Target="../media/image102.png"/><Relationship Id="rId4" Type="http://schemas.openxmlformats.org/officeDocument/2006/relationships/image" Target="../media/image101.png"/></Relationships>
</file>

<file path=ppt/slides/_rels/slide21.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108.png"/><Relationship Id="rId5" Type="http://schemas.openxmlformats.org/officeDocument/2006/relationships/image" Target="../media/image107.png"/><Relationship Id="rId4" Type="http://schemas.openxmlformats.org/officeDocument/2006/relationships/image" Target="../media/image106.png"/></Relationships>
</file>

<file path=ppt/slides/_rels/slide22.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image" Target="../media/image112.png"/><Relationship Id="rId5" Type="http://schemas.openxmlformats.org/officeDocument/2006/relationships/image" Target="../media/image111.png"/><Relationship Id="rId4" Type="http://schemas.openxmlformats.org/officeDocument/2006/relationships/image" Target="../media/image110.png"/></Relationships>
</file>

<file path=ppt/slides/_rels/slide23.xml.rels><?xml version="1.0" encoding="UTF-8" standalone="yes"?>
<Relationships xmlns="http://schemas.openxmlformats.org/package/2006/relationships"><Relationship Id="rId2" Type="http://schemas.openxmlformats.org/officeDocument/2006/relationships/image" Target="../media/image1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119.png"/><Relationship Id="rId3" Type="http://schemas.openxmlformats.org/officeDocument/2006/relationships/image" Target="../media/image114.png"/><Relationship Id="rId7" Type="http://schemas.openxmlformats.org/officeDocument/2006/relationships/image" Target="../media/image11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17.png"/><Relationship Id="rId5" Type="http://schemas.openxmlformats.org/officeDocument/2006/relationships/image" Target="../media/image116.png"/><Relationship Id="rId10" Type="http://schemas.openxmlformats.org/officeDocument/2006/relationships/image" Target="../media/image121.png"/><Relationship Id="rId4" Type="http://schemas.openxmlformats.org/officeDocument/2006/relationships/image" Target="../media/image115.png"/><Relationship Id="rId9" Type="http://schemas.openxmlformats.org/officeDocument/2006/relationships/image" Target="../media/image120.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1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6.png"/></Relationships>
</file>

<file path=ppt/slides/_rels/slide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30.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_rels/slide7.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png"/><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image" Target="../media/image44.pn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image" Target="../media/image37.png"/><Relationship Id="rId15" Type="http://schemas.openxmlformats.org/officeDocument/2006/relationships/image" Target="../media/image47.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 Id="rId14" Type="http://schemas.openxmlformats.org/officeDocument/2006/relationships/image" Target="../media/image46.png"/></Relationships>
</file>

<file path=ppt/slides/_rels/slide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2.png"/><Relationship Id="rId11" Type="http://schemas.openxmlformats.org/officeDocument/2006/relationships/image" Target="../media/image57.png"/><Relationship Id="rId5" Type="http://schemas.openxmlformats.org/officeDocument/2006/relationships/image" Target="../media/image51.png"/><Relationship Id="rId10" Type="http://schemas.openxmlformats.org/officeDocument/2006/relationships/image" Target="../media/image56.png"/><Relationship Id="rId4" Type="http://schemas.openxmlformats.org/officeDocument/2006/relationships/image" Target="../media/image50.png"/><Relationship Id="rId9" Type="http://schemas.openxmlformats.org/officeDocument/2006/relationships/image" Target="../media/image5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ctrTitle"/>
          </p:nvPr>
        </p:nvSpPr>
        <p:spPr/>
        <p:txBody>
          <a:bodyPr/>
          <a:lstStyle/>
          <a:p>
            <a:endParaRPr kumimoji="1" lang="ja-JP" altLang="en-US"/>
          </a:p>
        </p:txBody>
      </p:sp>
      <p:pic>
        <p:nvPicPr>
          <p:cNvPr id="13" name="図 12" descr="素材_原価管理Go2_表紙用2.png"/>
          <p:cNvPicPr>
            <a:picLocks noChangeAspect="1"/>
          </p:cNvPicPr>
          <p:nvPr/>
        </p:nvPicPr>
        <p:blipFill rotWithShape="1">
          <a:blip r:embed="rId3" cstate="print">
            <a:extLst>
              <a:ext uri="{28A0092B-C50C-407E-A947-70E740481C1C}">
                <a14:useLocalDpi xmlns:a14="http://schemas.microsoft.com/office/drawing/2010/main" val="0"/>
              </a:ext>
            </a:extLst>
          </a:blip>
          <a:srcRect l="1419" t="12924" r="1966" b="15919"/>
          <a:stretch/>
        </p:blipFill>
        <p:spPr>
          <a:xfrm>
            <a:off x="251520" y="807316"/>
            <a:ext cx="8664605" cy="3485780"/>
          </a:xfrm>
          <a:prstGeom prst="rect">
            <a:avLst/>
          </a:prstGeom>
        </p:spPr>
      </p:pic>
      <p:sp>
        <p:nvSpPr>
          <p:cNvPr id="14" name="Rectangle 2"/>
          <p:cNvSpPr txBox="1">
            <a:spLocks noChangeArrowheads="1"/>
          </p:cNvSpPr>
          <p:nvPr/>
        </p:nvSpPr>
        <p:spPr bwMode="auto">
          <a:xfrm>
            <a:off x="124214" y="102188"/>
            <a:ext cx="5616624" cy="5173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kumimoji="1" sz="3000">
                <a:solidFill>
                  <a:schemeClr val="tx2"/>
                </a:solidFill>
                <a:latin typeface="メイリオ"/>
                <a:ea typeface="メイリオ"/>
                <a:cs typeface="メイリオ"/>
              </a:defRPr>
            </a:lvl1pPr>
            <a:lvl2pPr algn="l" rtl="0" eaLnBrk="1" fontAlgn="base" hangingPunct="1">
              <a:spcBef>
                <a:spcPct val="0"/>
              </a:spcBef>
              <a:spcAft>
                <a:spcPct val="0"/>
              </a:spcAft>
              <a:defRPr kumimoji="1" sz="2800">
                <a:solidFill>
                  <a:schemeClr val="tx2"/>
                </a:solidFill>
                <a:latin typeface="ＭＳ Ｐゴシック" charset="-128"/>
                <a:ea typeface="ＭＳ Ｐゴシック" charset="-128"/>
              </a:defRPr>
            </a:lvl2pPr>
            <a:lvl3pPr algn="l" rtl="0" eaLnBrk="1" fontAlgn="base" hangingPunct="1">
              <a:spcBef>
                <a:spcPct val="0"/>
              </a:spcBef>
              <a:spcAft>
                <a:spcPct val="0"/>
              </a:spcAft>
              <a:defRPr kumimoji="1" sz="2800">
                <a:solidFill>
                  <a:schemeClr val="tx2"/>
                </a:solidFill>
                <a:latin typeface="ＭＳ Ｐゴシック" charset="-128"/>
                <a:ea typeface="ＭＳ Ｐゴシック" charset="-128"/>
              </a:defRPr>
            </a:lvl3pPr>
            <a:lvl4pPr algn="l" rtl="0" eaLnBrk="1" fontAlgn="base" hangingPunct="1">
              <a:spcBef>
                <a:spcPct val="0"/>
              </a:spcBef>
              <a:spcAft>
                <a:spcPct val="0"/>
              </a:spcAft>
              <a:defRPr kumimoji="1" sz="2800">
                <a:solidFill>
                  <a:schemeClr val="tx2"/>
                </a:solidFill>
                <a:latin typeface="ＭＳ Ｐゴシック" charset="-128"/>
                <a:ea typeface="ＭＳ Ｐゴシック" charset="-128"/>
              </a:defRPr>
            </a:lvl4pPr>
            <a:lvl5pPr algn="l" rtl="0" eaLnBrk="1" fontAlgn="base" hangingPunct="1">
              <a:spcBef>
                <a:spcPct val="0"/>
              </a:spcBef>
              <a:spcAft>
                <a:spcPct val="0"/>
              </a:spcAft>
              <a:defRPr kumimoji="1" sz="2800">
                <a:solidFill>
                  <a:schemeClr val="tx2"/>
                </a:solidFill>
                <a:latin typeface="ＭＳ Ｐゴシック" charset="-128"/>
                <a:ea typeface="ＭＳ Ｐゴシック" charset="-128"/>
              </a:defRPr>
            </a:lvl5pPr>
            <a:lvl6pPr marL="457200" algn="l" rtl="0" eaLnBrk="1" fontAlgn="base" hangingPunct="1">
              <a:spcBef>
                <a:spcPct val="0"/>
              </a:spcBef>
              <a:spcAft>
                <a:spcPct val="0"/>
              </a:spcAft>
              <a:defRPr kumimoji="1" sz="2800">
                <a:solidFill>
                  <a:schemeClr val="tx2"/>
                </a:solidFill>
                <a:latin typeface="ＭＳ Ｐゴシック" charset="-128"/>
                <a:ea typeface="ＭＳ Ｐゴシック" charset="-128"/>
              </a:defRPr>
            </a:lvl6pPr>
            <a:lvl7pPr marL="914400" algn="l" rtl="0" eaLnBrk="1" fontAlgn="base" hangingPunct="1">
              <a:spcBef>
                <a:spcPct val="0"/>
              </a:spcBef>
              <a:spcAft>
                <a:spcPct val="0"/>
              </a:spcAft>
              <a:defRPr kumimoji="1" sz="2800">
                <a:solidFill>
                  <a:schemeClr val="tx2"/>
                </a:solidFill>
                <a:latin typeface="ＭＳ Ｐゴシック" charset="-128"/>
                <a:ea typeface="ＭＳ Ｐゴシック" charset="-128"/>
              </a:defRPr>
            </a:lvl7pPr>
            <a:lvl8pPr marL="1371600" algn="l" rtl="0" eaLnBrk="1" fontAlgn="base" hangingPunct="1">
              <a:spcBef>
                <a:spcPct val="0"/>
              </a:spcBef>
              <a:spcAft>
                <a:spcPct val="0"/>
              </a:spcAft>
              <a:defRPr kumimoji="1" sz="2800">
                <a:solidFill>
                  <a:schemeClr val="tx2"/>
                </a:solidFill>
                <a:latin typeface="ＭＳ Ｐゴシック" charset="-128"/>
                <a:ea typeface="ＭＳ Ｐゴシック" charset="-128"/>
              </a:defRPr>
            </a:lvl8pPr>
            <a:lvl9pPr marL="1828800" algn="l" rtl="0" eaLnBrk="1" fontAlgn="base" hangingPunct="1">
              <a:spcBef>
                <a:spcPct val="0"/>
              </a:spcBef>
              <a:spcAft>
                <a:spcPct val="0"/>
              </a:spcAft>
              <a:defRPr kumimoji="1" sz="2800">
                <a:solidFill>
                  <a:schemeClr val="tx2"/>
                </a:solidFill>
                <a:latin typeface="ＭＳ Ｐゴシック" charset="-128"/>
                <a:ea typeface="ＭＳ Ｐゴシック" charset="-128"/>
              </a:defRPr>
            </a:lvl9pPr>
          </a:lstStyle>
          <a:p>
            <a:r>
              <a:rPr lang="ja-JP" altLang="en-US" sz="2200" b="1" smtClean="0">
                <a:solidFill>
                  <a:srgbClr val="27619F"/>
                </a:solidFill>
              </a:rPr>
              <a:t>レッツ原価管理</a:t>
            </a:r>
            <a:r>
              <a:rPr lang="en-US" altLang="ja-JP" sz="2200" b="1" smtClean="0">
                <a:solidFill>
                  <a:srgbClr val="27619F"/>
                </a:solidFill>
              </a:rPr>
              <a:t>Go2   </a:t>
            </a:r>
            <a:r>
              <a:rPr lang="ja-JP" altLang="en-US" sz="2200" b="1" smtClean="0">
                <a:solidFill>
                  <a:srgbClr val="27619F"/>
                </a:solidFill>
              </a:rPr>
              <a:t>説明資料</a:t>
            </a:r>
            <a:endParaRPr lang="ja-JP" altLang="en-US" sz="2200" b="1" dirty="0" smtClean="0">
              <a:solidFill>
                <a:srgbClr val="27619F"/>
              </a:solidFill>
            </a:endParaRPr>
          </a:p>
        </p:txBody>
      </p:sp>
      <p:pic>
        <p:nvPicPr>
          <p:cNvPr id="15" name="Picture 2" descr="株式会社レッツ"/>
          <p:cNvPicPr>
            <a:picLocks noChangeAspect="1" noChangeArrowheads="1"/>
          </p:cNvPicPr>
          <p:nvPr/>
        </p:nvPicPr>
        <p:blipFill rotWithShape="1">
          <a:blip r:embed="rId4">
            <a:extLst>
              <a:ext uri="{28A0092B-C50C-407E-A947-70E740481C1C}">
                <a14:useLocalDpi xmlns:a14="http://schemas.microsoft.com/office/drawing/2010/main" val="0"/>
              </a:ext>
            </a:extLst>
          </a:blip>
          <a:srcRect r="61471"/>
          <a:stretch/>
        </p:blipFill>
        <p:spPr bwMode="auto">
          <a:xfrm>
            <a:off x="8172400" y="6407157"/>
            <a:ext cx="825276" cy="334211"/>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図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8286" y="4395071"/>
            <a:ext cx="2455602" cy="1118791"/>
          </a:xfrm>
          <a:prstGeom prst="rect">
            <a:avLst/>
          </a:prstGeom>
        </p:spPr>
      </p:pic>
      <p:pic>
        <p:nvPicPr>
          <p:cNvPr id="17" name="図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62055" y="5157192"/>
            <a:ext cx="2445849" cy="1152128"/>
          </a:xfrm>
          <a:prstGeom prst="rect">
            <a:avLst/>
          </a:prstGeom>
        </p:spPr>
      </p:pic>
      <p:pic>
        <p:nvPicPr>
          <p:cNvPr id="18" name="図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20072" y="4365104"/>
            <a:ext cx="2535474" cy="1008491"/>
          </a:xfrm>
          <a:prstGeom prst="rect">
            <a:avLst/>
          </a:prstGeom>
        </p:spPr>
      </p:pic>
      <p:pic>
        <p:nvPicPr>
          <p:cNvPr id="19" name="図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364088" y="5116998"/>
            <a:ext cx="2520280" cy="1190818"/>
          </a:xfrm>
          <a:prstGeom prst="rect">
            <a:avLst/>
          </a:prstGeom>
        </p:spPr>
      </p:pic>
      <p:pic>
        <p:nvPicPr>
          <p:cNvPr id="20" name="Picture 2" descr="株式会社レッツ"/>
          <p:cNvPicPr>
            <a:picLocks noChangeAspect="1" noChangeArrowheads="1"/>
          </p:cNvPicPr>
          <p:nvPr/>
        </p:nvPicPr>
        <p:blipFill rotWithShape="1">
          <a:blip r:embed="rId4">
            <a:extLst>
              <a:ext uri="{28A0092B-C50C-407E-A947-70E740481C1C}">
                <a14:useLocalDpi xmlns:a14="http://schemas.microsoft.com/office/drawing/2010/main" val="0"/>
              </a:ext>
            </a:extLst>
          </a:blip>
          <a:srcRect l="39571"/>
          <a:stretch/>
        </p:blipFill>
        <p:spPr bwMode="auto">
          <a:xfrm>
            <a:off x="6876256" y="6453336"/>
            <a:ext cx="1275593" cy="329363"/>
          </a:xfrm>
          <a:prstGeom prst="rect">
            <a:avLst/>
          </a:prstGeom>
          <a:noFill/>
          <a:extLst>
            <a:ext uri="{909E8E84-426E-40dd-AFC4-6F175D3DCCD1}">
              <a14:hiddenFill xmlns:a14="http://schemas.microsoft.com/office/drawing/2010/main" xmlns="">
                <a:solidFill>
                  <a:srgbClr val="FFFFFF"/>
                </a:solidFill>
              </a14:hiddenFill>
            </a:ext>
          </a:extLst>
        </p:spPr>
      </p:pic>
      <p:sp>
        <p:nvSpPr>
          <p:cNvPr id="21" name="Line 66"/>
          <p:cNvSpPr>
            <a:spLocks noChangeShapeType="1"/>
          </p:cNvSpPr>
          <p:nvPr/>
        </p:nvSpPr>
        <p:spPr bwMode="auto">
          <a:xfrm>
            <a:off x="2771800" y="420641"/>
            <a:ext cx="216934" cy="0"/>
          </a:xfrm>
          <a:prstGeom prst="line">
            <a:avLst/>
          </a:prstGeom>
          <a:noFill/>
          <a:ln w="6350">
            <a:solidFill>
              <a:srgbClr val="1172AF"/>
            </a:solidFill>
            <a:round/>
            <a:headEnd/>
            <a:tailEnd/>
          </a:ln>
          <a:extLst>
            <a:ext uri="{909E8E84-426E-40dd-AFC4-6F175D3DCCD1}">
              <a14:hiddenFill xmlns:a14="http://schemas.microsoft.com/office/drawing/2010/main" xmlns="">
                <a:noFill/>
              </a14:hiddenFill>
            </a:ext>
          </a:extLst>
        </p:spPr>
        <p:txBody>
          <a:bodyPr wrap="none" anchor="ctr"/>
          <a:lstStyle/>
          <a:p>
            <a:endParaRPr lang="ja-JP" altLang="en-US"/>
          </a:p>
        </p:txBody>
      </p:sp>
      <p:pic>
        <p:nvPicPr>
          <p:cNvPr id="22" name="図 2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594120" y="3720523"/>
            <a:ext cx="1841976" cy="2660805"/>
          </a:xfrm>
          <a:prstGeom prst="rect">
            <a:avLst/>
          </a:prstGeom>
        </p:spPr>
      </p:pic>
    </p:spTree>
    <p:extLst>
      <p:ext uri="{BB962C8B-B14F-4D97-AF65-F5344CB8AC3E}">
        <p14:creationId xmlns:p14="http://schemas.microsoft.com/office/powerpoint/2010/main" val="2819298170"/>
      </p:ext>
    </p:extLst>
  </p:cSld>
  <p:clrMapOvr>
    <a:masterClrMapping/>
  </p:clrMapOvr>
  <mc:AlternateContent xmlns:mc="http://schemas.openxmlformats.org/markup-compatibility/2006" xmlns:p14="http://schemas.microsoft.com/office/powerpoint/2010/main">
    <mc:Choice Requires="p14">
      <p:transition p14:dur="10" advTm="4374"/>
    </mc:Choice>
    <mc:Fallback xmlns="">
      <p:transition advTm="4374"/>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図 37" descr="レッツ_見出しビジュアル150518-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2120" y="3747305"/>
            <a:ext cx="3025530" cy="324613"/>
          </a:xfrm>
          <a:prstGeom prst="rect">
            <a:avLst/>
          </a:prstGeom>
        </p:spPr>
      </p:pic>
      <p:pic>
        <p:nvPicPr>
          <p:cNvPr id="36" name="図 35" descr="レッツ_見出しビジュアル150518-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2120" y="1268760"/>
            <a:ext cx="3025530" cy="324613"/>
          </a:xfrm>
          <a:prstGeom prst="rect">
            <a:avLst/>
          </a:prstGeom>
        </p:spPr>
      </p:pic>
      <p:pic>
        <p:nvPicPr>
          <p:cNvPr id="35" name="図 34" descr="レッツ_パワーポイント_バックグラウンド150517-2-a.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359" y="4272319"/>
            <a:ext cx="4738979" cy="324613"/>
          </a:xfrm>
          <a:prstGeom prst="rect">
            <a:avLst/>
          </a:prstGeom>
        </p:spPr>
      </p:pic>
      <p:pic>
        <p:nvPicPr>
          <p:cNvPr id="6" name="図 5" descr="レッツ_パワーポイント_バックグラウンド150517-2-a.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359" y="1280955"/>
            <a:ext cx="4738979" cy="324613"/>
          </a:xfrm>
          <a:prstGeom prst="rect">
            <a:avLst/>
          </a:prstGeom>
        </p:spPr>
      </p:pic>
      <p:pic>
        <p:nvPicPr>
          <p:cNvPr id="32" name="図 3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99098" y="2678531"/>
            <a:ext cx="1448966" cy="1426743"/>
          </a:xfrm>
          <a:prstGeom prst="rect">
            <a:avLst/>
          </a:prstGeom>
        </p:spPr>
      </p:pic>
      <p:pic>
        <p:nvPicPr>
          <p:cNvPr id="3" name="図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0744" y="2060848"/>
            <a:ext cx="2967891" cy="2066122"/>
          </a:xfrm>
          <a:prstGeom prst="rect">
            <a:avLst/>
          </a:prstGeom>
        </p:spPr>
      </p:pic>
      <p:sp>
        <p:nvSpPr>
          <p:cNvPr id="2" name="タイトル 1"/>
          <p:cNvSpPr>
            <a:spLocks noGrp="1"/>
          </p:cNvSpPr>
          <p:nvPr>
            <p:ph type="title"/>
          </p:nvPr>
        </p:nvSpPr>
        <p:spPr>
          <a:xfrm>
            <a:off x="366357" y="559423"/>
            <a:ext cx="8208912" cy="504056"/>
          </a:xfrm>
        </p:spPr>
        <p:txBody>
          <a:bodyPr/>
          <a:lstStyle/>
          <a:p>
            <a:r>
              <a:rPr kumimoji="1" lang="ja-JP" altLang="en-US" dirty="0" smtClean="0"/>
              <a:t>工事登録</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0FEEE2AB-63E1-4BDE-A4B8-36AA684E8B0E}" type="slidenum">
              <a:rPr lang="en-US" altLang="ja-JP" smtClean="0"/>
              <a:pPr>
                <a:defRPr/>
              </a:pPr>
              <a:t>10</a:t>
            </a:fld>
            <a:endParaRPr lang="en-US" altLang="ja-JP"/>
          </a:p>
        </p:txBody>
      </p:sp>
      <p:sp>
        <p:nvSpPr>
          <p:cNvPr id="5" name="テキスト ボックス 7"/>
          <p:cNvSpPr txBox="1">
            <a:spLocks noChangeArrowheads="1"/>
          </p:cNvSpPr>
          <p:nvPr/>
        </p:nvSpPr>
        <p:spPr bwMode="auto">
          <a:xfrm>
            <a:off x="478140" y="1664671"/>
            <a:ext cx="2557462" cy="285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defRPr kumimoji="1" sz="8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8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8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8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8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9pPr>
          </a:lstStyle>
          <a:p>
            <a:pPr eaLnBrk="1" hangingPunct="1"/>
            <a:r>
              <a:rPr lang="ja-JP" altLang="en-US" sz="900" dirty="0"/>
              <a:t>工事コード</a:t>
            </a:r>
            <a:r>
              <a:rPr lang="en-US" altLang="ja-JP" sz="900" dirty="0"/>
              <a:t>(10</a:t>
            </a:r>
            <a:r>
              <a:rPr lang="ja-JP" altLang="en-US" sz="900" dirty="0"/>
              <a:t>桁＋枝番</a:t>
            </a:r>
            <a:r>
              <a:rPr lang="en-US" altLang="ja-JP" sz="900" dirty="0"/>
              <a:t>2</a:t>
            </a:r>
            <a:r>
              <a:rPr lang="ja-JP" altLang="en-US" sz="900" dirty="0"/>
              <a:t>桁</a:t>
            </a:r>
            <a:r>
              <a:rPr lang="en-US" altLang="ja-JP" sz="900" dirty="0"/>
              <a:t>) </a:t>
            </a:r>
            <a:r>
              <a:rPr lang="ja-JP" altLang="en-US" sz="900" dirty="0"/>
              <a:t>名称</a:t>
            </a:r>
            <a:r>
              <a:rPr lang="en-US" altLang="ja-JP" sz="900" dirty="0"/>
              <a:t> </a:t>
            </a:r>
            <a:r>
              <a:rPr lang="ja-JP" altLang="en-US" sz="900" dirty="0"/>
              <a:t>場所</a:t>
            </a:r>
            <a:r>
              <a:rPr lang="en-US" altLang="ja-JP" sz="900" dirty="0"/>
              <a:t> </a:t>
            </a:r>
            <a:r>
              <a:rPr lang="ja-JP" altLang="en-US" sz="900" dirty="0"/>
              <a:t>金額等</a:t>
            </a:r>
            <a:r>
              <a:rPr lang="ja-JP" altLang="en-US" sz="900" dirty="0" smtClean="0"/>
              <a:t>の</a:t>
            </a:r>
            <a:endParaRPr lang="en-US" altLang="ja-JP" sz="900" dirty="0" smtClean="0"/>
          </a:p>
          <a:p>
            <a:pPr eaLnBrk="1" hangingPunct="1"/>
            <a:r>
              <a:rPr lang="ja-JP" altLang="en-US" sz="900" dirty="0" smtClean="0"/>
              <a:t>基本</a:t>
            </a:r>
            <a:r>
              <a:rPr lang="ja-JP" altLang="en-US" sz="900" dirty="0"/>
              <a:t>情報を一元管理します。　</a:t>
            </a:r>
            <a:endParaRPr lang="en-US" altLang="ja-JP" sz="900" dirty="0"/>
          </a:p>
        </p:txBody>
      </p:sp>
      <p:sp>
        <p:nvSpPr>
          <p:cNvPr id="7" name="Rectangle 30"/>
          <p:cNvSpPr>
            <a:spLocks noChangeArrowheads="1"/>
          </p:cNvSpPr>
          <p:nvPr/>
        </p:nvSpPr>
        <p:spPr bwMode="auto">
          <a:xfrm>
            <a:off x="657557" y="1328271"/>
            <a:ext cx="1244600" cy="222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kumimoji="1" sz="8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8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8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8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8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9pPr>
          </a:lstStyle>
          <a:p>
            <a:pPr eaLnBrk="1" hangingPunct="1"/>
            <a:r>
              <a:rPr lang="ja-JP" altLang="en-US" sz="1400" dirty="0">
                <a:solidFill>
                  <a:srgbClr val="FFFFFF"/>
                </a:solidFill>
              </a:rPr>
              <a:t>工事の受注処理</a:t>
            </a:r>
          </a:p>
        </p:txBody>
      </p:sp>
      <p:sp>
        <p:nvSpPr>
          <p:cNvPr id="12" name="Rectangle 31"/>
          <p:cNvSpPr>
            <a:spLocks noChangeArrowheads="1"/>
          </p:cNvSpPr>
          <p:nvPr/>
        </p:nvSpPr>
        <p:spPr bwMode="auto">
          <a:xfrm>
            <a:off x="5828969" y="1321700"/>
            <a:ext cx="889000" cy="222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kumimoji="1" sz="8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8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8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8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8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9pPr>
          </a:lstStyle>
          <a:p>
            <a:pPr eaLnBrk="1" hangingPunct="1"/>
            <a:r>
              <a:rPr lang="ja-JP" altLang="en-US" sz="1400" dirty="0">
                <a:solidFill>
                  <a:srgbClr val="FFFFFF"/>
                </a:solidFill>
              </a:rPr>
              <a:t>工事経歴書</a:t>
            </a:r>
          </a:p>
        </p:txBody>
      </p:sp>
      <p:sp>
        <p:nvSpPr>
          <p:cNvPr id="13" name="テキスト ボックス 7"/>
          <p:cNvSpPr txBox="1">
            <a:spLocks noChangeArrowheads="1"/>
          </p:cNvSpPr>
          <p:nvPr/>
        </p:nvSpPr>
        <p:spPr bwMode="auto">
          <a:xfrm>
            <a:off x="5677750" y="1680212"/>
            <a:ext cx="2897520" cy="285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a:defRPr kumimoji="1" sz="8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8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8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8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8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9pPr>
          </a:lstStyle>
          <a:p>
            <a:pPr eaLnBrk="1" hangingPunct="1"/>
            <a:r>
              <a:rPr lang="ja-JP" altLang="en-US" sz="900" dirty="0"/>
              <a:t>建設業の許可を取得しているお客様には大変便利な経歴書の管理、受注情報より自動的に経歴書の出力が可能です</a:t>
            </a:r>
            <a:endParaRPr lang="en-US" altLang="ja-JP" sz="900" dirty="0"/>
          </a:p>
        </p:txBody>
      </p:sp>
      <p:pic>
        <p:nvPicPr>
          <p:cNvPr id="17" name="Picture 39" descr="&#10;設計図.gif                                                     000A044FMacintosh HD                   BC62428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88494" y="1656925"/>
            <a:ext cx="2081262" cy="844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 name="Rectangle 40"/>
          <p:cNvSpPr>
            <a:spLocks noChangeArrowheads="1"/>
          </p:cNvSpPr>
          <p:nvPr/>
        </p:nvSpPr>
        <p:spPr bwMode="auto">
          <a:xfrm>
            <a:off x="3761317" y="1965962"/>
            <a:ext cx="1680724" cy="428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a:defRPr kumimoji="1" sz="8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8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8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8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8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9pPr>
          </a:lstStyle>
          <a:p>
            <a:pPr eaLnBrk="1" hangingPunct="1"/>
            <a:r>
              <a:rPr lang="ja-JP" altLang="en-US" sz="900" dirty="0">
                <a:solidFill>
                  <a:srgbClr val="FF3300"/>
                </a:solidFill>
              </a:rPr>
              <a:t>設計図や工程表等別ファイル</a:t>
            </a:r>
            <a:r>
              <a:rPr lang="ja-JP" altLang="en-US" sz="900" dirty="0" smtClean="0">
                <a:solidFill>
                  <a:srgbClr val="FF3300"/>
                </a:solidFill>
              </a:rPr>
              <a:t>を</a:t>
            </a:r>
            <a:r>
              <a:rPr lang="en-US" altLang="ja-JP" sz="900" dirty="0" smtClean="0">
                <a:solidFill>
                  <a:srgbClr val="FF3300"/>
                </a:solidFill>
              </a:rPr>
              <a:t/>
            </a:r>
            <a:br>
              <a:rPr lang="en-US" altLang="ja-JP" sz="900" dirty="0" smtClean="0">
                <a:solidFill>
                  <a:srgbClr val="FF3300"/>
                </a:solidFill>
              </a:rPr>
            </a:br>
            <a:r>
              <a:rPr lang="ja-JP" altLang="en-US" sz="900" dirty="0" smtClean="0">
                <a:solidFill>
                  <a:srgbClr val="FF3300"/>
                </a:solidFill>
              </a:rPr>
              <a:t>リンク</a:t>
            </a:r>
            <a:r>
              <a:rPr lang="ja-JP" altLang="en-US" sz="900" dirty="0">
                <a:solidFill>
                  <a:srgbClr val="FF3300"/>
                </a:solidFill>
              </a:rPr>
              <a:t>して保存も可能。工事データのすべてが集約されております。</a:t>
            </a:r>
            <a:endParaRPr lang="en-US" altLang="ja-JP" sz="900" dirty="0">
              <a:solidFill>
                <a:srgbClr val="FF3300"/>
              </a:solidFill>
            </a:endParaRPr>
          </a:p>
        </p:txBody>
      </p:sp>
      <p:sp>
        <p:nvSpPr>
          <p:cNvPr id="23" name="Rectangle 37"/>
          <p:cNvSpPr>
            <a:spLocks noChangeArrowheads="1"/>
          </p:cNvSpPr>
          <p:nvPr/>
        </p:nvSpPr>
        <p:spPr bwMode="auto">
          <a:xfrm>
            <a:off x="5834360" y="3798292"/>
            <a:ext cx="1066800" cy="222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kumimoji="1" sz="8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8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8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8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8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9pPr>
          </a:lstStyle>
          <a:p>
            <a:pPr eaLnBrk="1" hangingPunct="1"/>
            <a:r>
              <a:rPr lang="ja-JP" altLang="en-US" sz="1400" dirty="0">
                <a:solidFill>
                  <a:srgbClr val="FFFFFF"/>
                </a:solidFill>
              </a:rPr>
              <a:t>原価モニター</a:t>
            </a:r>
          </a:p>
        </p:txBody>
      </p:sp>
      <p:sp>
        <p:nvSpPr>
          <p:cNvPr id="24" name="テキスト ボックス 7"/>
          <p:cNvSpPr txBox="1">
            <a:spLocks noChangeArrowheads="1"/>
          </p:cNvSpPr>
          <p:nvPr/>
        </p:nvSpPr>
        <p:spPr bwMode="auto">
          <a:xfrm>
            <a:off x="5652120" y="4152503"/>
            <a:ext cx="2996232" cy="428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a:defRPr kumimoji="1" sz="8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8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8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8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8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9pPr>
          </a:lstStyle>
          <a:p>
            <a:pPr eaLnBrk="1" hangingPunct="1"/>
            <a:r>
              <a:rPr lang="ja-JP" altLang="en-US" sz="900" dirty="0"/>
              <a:t>原価実績を即座に把握する原価モニターで可視化を実現</a:t>
            </a:r>
            <a:endParaRPr lang="en-US" altLang="ja-JP" sz="900" dirty="0"/>
          </a:p>
          <a:p>
            <a:pPr eaLnBrk="1" hangingPunct="1"/>
            <a:r>
              <a:rPr lang="ja-JP" altLang="en-US" sz="900" dirty="0"/>
              <a:t>予算実績対比において問題が発生していないかリアルタイムに確認できます。グラフ表示でさらに直観的な判断が可能</a:t>
            </a:r>
            <a:endParaRPr lang="en-US" altLang="ja-JP" sz="900" dirty="0"/>
          </a:p>
        </p:txBody>
      </p:sp>
      <p:pic>
        <p:nvPicPr>
          <p:cNvPr id="8" name="図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50548" y="2074819"/>
            <a:ext cx="2055772" cy="1449779"/>
          </a:xfrm>
          <a:prstGeom prst="rect">
            <a:avLst/>
          </a:prstGeom>
          <a:ln>
            <a:solidFill>
              <a:schemeClr val="accent1"/>
            </a:solidFill>
          </a:ln>
        </p:spPr>
      </p:pic>
      <p:sp>
        <p:nvSpPr>
          <p:cNvPr id="27" name="テキスト ボックス 7"/>
          <p:cNvSpPr txBox="1">
            <a:spLocks noChangeArrowheads="1"/>
          </p:cNvSpPr>
          <p:nvPr/>
        </p:nvSpPr>
        <p:spPr bwMode="auto">
          <a:xfrm>
            <a:off x="486493" y="4694110"/>
            <a:ext cx="1414462" cy="5714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defRPr kumimoji="1" sz="8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8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8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8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8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9pPr>
          </a:lstStyle>
          <a:p>
            <a:pPr eaLnBrk="1" hangingPunct="1"/>
            <a:r>
              <a:rPr lang="ja-JP" altLang="en-US" sz="900" dirty="0"/>
              <a:t>当初予算と変更予算の管理に加え、工種別仕入先毎のきめ細かい登録ができます。工種階層にも対応</a:t>
            </a:r>
            <a:endParaRPr lang="en-US" altLang="ja-JP" sz="900" dirty="0"/>
          </a:p>
        </p:txBody>
      </p:sp>
      <p:sp>
        <p:nvSpPr>
          <p:cNvPr id="29" name="Rectangle 35"/>
          <p:cNvSpPr>
            <a:spLocks noChangeArrowheads="1"/>
          </p:cNvSpPr>
          <p:nvPr/>
        </p:nvSpPr>
        <p:spPr bwMode="auto">
          <a:xfrm>
            <a:off x="651547" y="4321615"/>
            <a:ext cx="1285723"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a:defRPr kumimoji="1" sz="8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8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8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8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8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9pPr>
          </a:lstStyle>
          <a:p>
            <a:pPr eaLnBrk="1" hangingPunct="1"/>
            <a:r>
              <a:rPr lang="ja-JP" altLang="en-US" sz="1400" dirty="0">
                <a:solidFill>
                  <a:srgbClr val="FFFFFF"/>
                </a:solidFill>
              </a:rPr>
              <a:t>実行予算の登録</a:t>
            </a:r>
          </a:p>
        </p:txBody>
      </p:sp>
      <p:pic>
        <p:nvPicPr>
          <p:cNvPr id="31" name="図 3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156751" y="4692574"/>
            <a:ext cx="2199225" cy="1708137"/>
          </a:xfrm>
          <a:prstGeom prst="rect">
            <a:avLst/>
          </a:prstGeom>
        </p:spPr>
      </p:pic>
      <p:pic>
        <p:nvPicPr>
          <p:cNvPr id="34" name="図 33"/>
          <p:cNvPicPr>
            <a:picLocks noChangeAspect="1"/>
          </p:cNvPicPr>
          <p:nvPr/>
        </p:nvPicPr>
        <p:blipFill>
          <a:blip r:embed="rId9"/>
          <a:stretch>
            <a:fillRect/>
          </a:stretch>
        </p:blipFill>
        <p:spPr>
          <a:xfrm>
            <a:off x="6018994" y="4656805"/>
            <a:ext cx="2185866" cy="1633247"/>
          </a:xfrm>
          <a:prstGeom prst="rect">
            <a:avLst/>
          </a:prstGeom>
        </p:spPr>
      </p:pic>
      <p:sp>
        <p:nvSpPr>
          <p:cNvPr id="37" name="正方形/長方形 36"/>
          <p:cNvSpPr/>
          <p:nvPr/>
        </p:nvSpPr>
        <p:spPr bwMode="auto">
          <a:xfrm>
            <a:off x="2904105" y="3705851"/>
            <a:ext cx="315477" cy="125665"/>
          </a:xfrm>
          <a:prstGeom prst="rect">
            <a:avLst/>
          </a:prstGeom>
          <a:noFill/>
          <a:ln w="9525" cap="flat" cmpd="sng" algn="ctr">
            <a:solidFill>
              <a:srgbClr val="FF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Verdana" pitchFamily="34" charset="0"/>
              <a:ea typeface="ＭＳ Ｐゴシック" charset="-128"/>
            </a:endParaRPr>
          </a:p>
        </p:txBody>
      </p:sp>
      <p:cxnSp>
        <p:nvCxnSpPr>
          <p:cNvPr id="39" name="直線コネクタ 38"/>
          <p:cNvCxnSpPr/>
          <p:nvPr/>
        </p:nvCxnSpPr>
        <p:spPr bwMode="auto">
          <a:xfrm>
            <a:off x="3228618" y="3750476"/>
            <a:ext cx="468000" cy="3600"/>
          </a:xfrm>
          <a:prstGeom prst="line">
            <a:avLst/>
          </a:prstGeom>
          <a:ln>
            <a:prstDash val="sysDot"/>
            <a:headEnd type="none" w="med" len="med"/>
            <a:tailEnd type="triangle"/>
          </a:ln>
        </p:spPr>
        <p:style>
          <a:lnRef idx="1">
            <a:schemeClr val="accent2"/>
          </a:lnRef>
          <a:fillRef idx="0">
            <a:schemeClr val="accent2"/>
          </a:fillRef>
          <a:effectRef idx="0">
            <a:schemeClr val="accent2"/>
          </a:effectRef>
          <a:fontRef idx="minor">
            <a:schemeClr val="tx1"/>
          </a:fontRef>
        </p:style>
      </p:cxnSp>
      <p:sp>
        <p:nvSpPr>
          <p:cNvPr id="14" name="フリーフォーム 13"/>
          <p:cNvSpPr/>
          <p:nvPr/>
        </p:nvSpPr>
        <p:spPr>
          <a:xfrm>
            <a:off x="-66679" y="245513"/>
            <a:ext cx="8916856" cy="1324284"/>
          </a:xfrm>
          <a:custGeom>
            <a:avLst/>
            <a:gdLst>
              <a:gd name="connsiteX0" fmla="*/ 626717 w 8916856"/>
              <a:gd name="connsiteY0" fmla="*/ 1308507 h 1324284"/>
              <a:gd name="connsiteX1" fmla="*/ 8916856 w 8916856"/>
              <a:gd name="connsiteY1" fmla="*/ 1284842 h 1324284"/>
              <a:gd name="connsiteX2" fmla="*/ 11464 w 8916856"/>
              <a:gd name="connsiteY2" fmla="*/ 330342 h 1324284"/>
              <a:gd name="connsiteX3" fmla="*/ 19352 w 8916856"/>
              <a:gd name="connsiteY3" fmla="*/ 14805 h 1324284"/>
              <a:gd name="connsiteX4" fmla="*/ 137670 w 8916856"/>
              <a:gd name="connsiteY4" fmla="*/ 22693 h 1324284"/>
              <a:gd name="connsiteX5" fmla="*/ 326978 w 8916856"/>
              <a:gd name="connsiteY5" fmla="*/ 30582 h 1324284"/>
              <a:gd name="connsiteX6" fmla="*/ 1084213 w 8916856"/>
              <a:gd name="connsiteY6" fmla="*/ 38470 h 1324284"/>
              <a:gd name="connsiteX7" fmla="*/ 1107876 w 8916856"/>
              <a:gd name="connsiteY7" fmla="*/ 54247 h 1324284"/>
              <a:gd name="connsiteX8" fmla="*/ 1123652 w 8916856"/>
              <a:gd name="connsiteY8" fmla="*/ 85801 h 1324284"/>
              <a:gd name="connsiteX9" fmla="*/ 1147316 w 8916856"/>
              <a:gd name="connsiteY9" fmla="*/ 117355 h 1324284"/>
              <a:gd name="connsiteX10" fmla="*/ 1186755 w 8916856"/>
              <a:gd name="connsiteY10" fmla="*/ 227793 h 1324284"/>
              <a:gd name="connsiteX11" fmla="*/ 1383951 w 8916856"/>
              <a:gd name="connsiteY11" fmla="*/ 456557 h 1324284"/>
              <a:gd name="connsiteX12" fmla="*/ 1478606 w 8916856"/>
              <a:gd name="connsiteY12" fmla="*/ 519664 h 1324284"/>
              <a:gd name="connsiteX13" fmla="*/ 1486494 w 8916856"/>
              <a:gd name="connsiteY13" fmla="*/ 590660 h 1324284"/>
              <a:gd name="connsiteX14" fmla="*/ 1478606 w 8916856"/>
              <a:gd name="connsiteY14" fmla="*/ 716875 h 1324284"/>
              <a:gd name="connsiteX15" fmla="*/ 697708 w 8916856"/>
              <a:gd name="connsiteY15" fmla="*/ 1284842 h 1324284"/>
              <a:gd name="connsiteX16" fmla="*/ 934343 w 8916856"/>
              <a:gd name="connsiteY16" fmla="*/ 1276953 h 1324284"/>
              <a:gd name="connsiteX17" fmla="*/ 1644251 w 8916856"/>
              <a:gd name="connsiteY17" fmla="*/ 1324284 h 1324284"/>
              <a:gd name="connsiteX18" fmla="*/ 5840591 w 8916856"/>
              <a:gd name="connsiteY18" fmla="*/ 1324284 h 1324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916856" h="1324284">
                <a:moveTo>
                  <a:pt x="626717" y="1308507"/>
                </a:moveTo>
                <a:lnTo>
                  <a:pt x="8916856" y="1284842"/>
                </a:lnTo>
                <a:lnTo>
                  <a:pt x="11464" y="330342"/>
                </a:lnTo>
                <a:cubicBezTo>
                  <a:pt x="14093" y="225163"/>
                  <a:pt x="-20579" y="112145"/>
                  <a:pt x="19352" y="14805"/>
                </a:cubicBezTo>
                <a:cubicBezTo>
                  <a:pt x="34354" y="-21764"/>
                  <a:pt x="98195" y="20668"/>
                  <a:pt x="137670" y="22693"/>
                </a:cubicBezTo>
                <a:cubicBezTo>
                  <a:pt x="200745" y="25928"/>
                  <a:pt x="263829" y="29529"/>
                  <a:pt x="326978" y="30582"/>
                </a:cubicBezTo>
                <a:lnTo>
                  <a:pt x="1084213" y="38470"/>
                </a:lnTo>
                <a:cubicBezTo>
                  <a:pt x="1092101" y="43729"/>
                  <a:pt x="1101807" y="46964"/>
                  <a:pt x="1107876" y="54247"/>
                </a:cubicBezTo>
                <a:cubicBezTo>
                  <a:pt x="1115404" y="63281"/>
                  <a:pt x="1117420" y="75829"/>
                  <a:pt x="1123652" y="85801"/>
                </a:cubicBezTo>
                <a:cubicBezTo>
                  <a:pt x="1130620" y="96950"/>
                  <a:pt x="1139428" y="106837"/>
                  <a:pt x="1147316" y="117355"/>
                </a:cubicBezTo>
                <a:cubicBezTo>
                  <a:pt x="1159235" y="159077"/>
                  <a:pt x="1165339" y="189241"/>
                  <a:pt x="1186755" y="227793"/>
                </a:cubicBezTo>
                <a:cubicBezTo>
                  <a:pt x="1242906" y="328870"/>
                  <a:pt x="1286057" y="372642"/>
                  <a:pt x="1383951" y="456557"/>
                </a:cubicBezTo>
                <a:cubicBezTo>
                  <a:pt x="1449916" y="513102"/>
                  <a:pt x="1416659" y="494883"/>
                  <a:pt x="1478606" y="519664"/>
                </a:cubicBezTo>
                <a:cubicBezTo>
                  <a:pt x="1505351" y="559788"/>
                  <a:pt x="1492398" y="528665"/>
                  <a:pt x="1486494" y="590660"/>
                </a:cubicBezTo>
                <a:cubicBezTo>
                  <a:pt x="1478431" y="675330"/>
                  <a:pt x="1478606" y="671870"/>
                  <a:pt x="1478606" y="716875"/>
                </a:cubicBezTo>
                <a:lnTo>
                  <a:pt x="697708" y="1284842"/>
                </a:lnTo>
                <a:cubicBezTo>
                  <a:pt x="776586" y="1282212"/>
                  <a:pt x="855471" y="1274136"/>
                  <a:pt x="934343" y="1276953"/>
                </a:cubicBezTo>
                <a:cubicBezTo>
                  <a:pt x="1040674" y="1280751"/>
                  <a:pt x="1493910" y="1323755"/>
                  <a:pt x="1644251" y="1324284"/>
                </a:cubicBezTo>
                <a:lnTo>
                  <a:pt x="5840591" y="1324284"/>
                </a:lnTo>
              </a:path>
            </a:pathLst>
          </a:custGeom>
        </p:spPr>
        <p:txBody>
          <a:bodyPr rtlCol="0" anchor="ctr"/>
          <a:lstStyle/>
          <a:p>
            <a:pPr algn="ctr"/>
            <a:endParaRPr kumimoji="1" lang="ja-JP" altLang="en-US"/>
          </a:p>
        </p:txBody>
      </p:sp>
      <p:sp>
        <p:nvSpPr>
          <p:cNvPr id="30" name="テキスト ボックス 29"/>
          <p:cNvSpPr txBox="1"/>
          <p:nvPr/>
        </p:nvSpPr>
        <p:spPr>
          <a:xfrm>
            <a:off x="8881570" y="2712960"/>
            <a:ext cx="184666" cy="369332"/>
          </a:xfrm>
          <a:prstGeom prst="rect">
            <a:avLst/>
          </a:prstGeom>
          <a:noFill/>
        </p:spPr>
        <p:txBody>
          <a:bodyPr wrap="none" rtlCol="0">
            <a:spAutoFit/>
          </a:bodyPr>
          <a:lstStyle/>
          <a:p>
            <a:endParaRPr kumimoji="1" lang="ja-JP" altLang="en-US" dirty="0"/>
          </a:p>
        </p:txBody>
      </p:sp>
      <p:sp>
        <p:nvSpPr>
          <p:cNvPr id="42" name="テキスト ボックス 41"/>
          <p:cNvSpPr txBox="1"/>
          <p:nvPr/>
        </p:nvSpPr>
        <p:spPr>
          <a:xfrm>
            <a:off x="8691498" y="2972160"/>
            <a:ext cx="184666" cy="369332"/>
          </a:xfrm>
          <a:prstGeom prst="rect">
            <a:avLst/>
          </a:prstGeom>
          <a:noFill/>
        </p:spPr>
        <p:txBody>
          <a:bodyPr wrap="none" rtlCol="0">
            <a:spAutoFit/>
          </a:bodyPr>
          <a:lstStyle/>
          <a:p>
            <a:endParaRPr kumimoji="1" lang="ja-JP" altLang="en-US"/>
          </a:p>
        </p:txBody>
      </p:sp>
      <p:pic>
        <p:nvPicPr>
          <p:cNvPr id="11" name="図 10" descr="一元管理図表_レッツ_パワーポイント-2.p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166071" y="446013"/>
            <a:ext cx="1654401" cy="649524"/>
          </a:xfrm>
          <a:prstGeom prst="rect">
            <a:avLst/>
          </a:prstGeom>
        </p:spPr>
      </p:pic>
    </p:spTree>
    <p:extLst>
      <p:ext uri="{BB962C8B-B14F-4D97-AF65-F5344CB8AC3E}">
        <p14:creationId xmlns:p14="http://schemas.microsoft.com/office/powerpoint/2010/main" val="1617568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図 31" descr="レッツ_見出しビジュアル150518-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2120" y="4073202"/>
            <a:ext cx="3025530" cy="324613"/>
          </a:xfrm>
          <a:prstGeom prst="rect">
            <a:avLst/>
          </a:prstGeom>
        </p:spPr>
      </p:pic>
      <p:pic>
        <p:nvPicPr>
          <p:cNvPr id="36" name="図 35" descr="レッツ_見出しビジュアル150518-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2120" y="1268760"/>
            <a:ext cx="3025530" cy="324613"/>
          </a:xfrm>
          <a:prstGeom prst="rect">
            <a:avLst/>
          </a:prstGeom>
        </p:spPr>
      </p:pic>
      <p:pic>
        <p:nvPicPr>
          <p:cNvPr id="33" name="図 32" descr="レッツ_パワーポイント_バックグラウンド150517-2-a.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5359" y="1271312"/>
            <a:ext cx="4695027" cy="324613"/>
          </a:xfrm>
          <a:prstGeom prst="rect">
            <a:avLst/>
          </a:prstGeom>
        </p:spPr>
      </p:pic>
      <p:sp>
        <p:nvSpPr>
          <p:cNvPr id="2" name="タイトル 1"/>
          <p:cNvSpPr>
            <a:spLocks noGrp="1"/>
          </p:cNvSpPr>
          <p:nvPr>
            <p:ph type="title"/>
          </p:nvPr>
        </p:nvSpPr>
        <p:spPr>
          <a:xfrm>
            <a:off x="372699" y="546279"/>
            <a:ext cx="8208912" cy="504056"/>
          </a:xfrm>
        </p:spPr>
        <p:txBody>
          <a:bodyPr/>
          <a:lstStyle/>
          <a:p>
            <a:r>
              <a:rPr kumimoji="1" lang="ja-JP" altLang="en-US" dirty="0" smtClean="0"/>
              <a:t>発注</a:t>
            </a:r>
            <a:endParaRPr kumimoji="1" lang="ja-JP" altLang="en-US" dirty="0"/>
          </a:p>
        </p:txBody>
      </p:sp>
      <p:pic>
        <p:nvPicPr>
          <p:cNvPr id="9" name="コンテンツ プレースホルダー 8"/>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2156112" y="1790851"/>
            <a:ext cx="3004274" cy="2123106"/>
          </a:xfrm>
        </p:spPr>
      </p:pic>
      <p:sp>
        <p:nvSpPr>
          <p:cNvPr id="4" name="スライド番号プレースホルダー 3"/>
          <p:cNvSpPr>
            <a:spLocks noGrp="1"/>
          </p:cNvSpPr>
          <p:nvPr>
            <p:ph type="sldNum" sz="quarter" idx="12"/>
          </p:nvPr>
        </p:nvSpPr>
        <p:spPr/>
        <p:txBody>
          <a:bodyPr/>
          <a:lstStyle/>
          <a:p>
            <a:pPr>
              <a:defRPr/>
            </a:pPr>
            <a:fld id="{0FEEE2AB-63E1-4BDE-A4B8-36AA684E8B0E}" type="slidenum">
              <a:rPr lang="en-US" altLang="ja-JP" smtClean="0"/>
              <a:pPr>
                <a:defRPr/>
              </a:pPr>
              <a:t>11</a:t>
            </a:fld>
            <a:endParaRPr lang="en-US" altLang="ja-JP"/>
          </a:p>
        </p:txBody>
      </p:sp>
      <p:sp>
        <p:nvSpPr>
          <p:cNvPr id="5" name="テキスト ボックス 7"/>
          <p:cNvSpPr txBox="1">
            <a:spLocks noChangeArrowheads="1"/>
          </p:cNvSpPr>
          <p:nvPr/>
        </p:nvSpPr>
        <p:spPr bwMode="auto">
          <a:xfrm>
            <a:off x="468313" y="1682069"/>
            <a:ext cx="1414462" cy="857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defRPr kumimoji="1" sz="8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8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8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8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8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9pPr>
          </a:lstStyle>
          <a:p>
            <a:pPr eaLnBrk="1" hangingPunct="1"/>
            <a:r>
              <a:rPr lang="ja-JP" altLang="en-US" sz="900" dirty="0"/>
              <a:t>マスターの参照入力に加え、過去の伝票を呼び出して修正する複写機能で入力をサポート</a:t>
            </a:r>
            <a:endParaRPr lang="en-US" altLang="ja-JP" sz="900" dirty="0"/>
          </a:p>
          <a:p>
            <a:pPr eaLnBrk="1" hangingPunct="1"/>
            <a:r>
              <a:rPr lang="ja-JP" altLang="en-US" sz="900" dirty="0"/>
              <a:t>見積書からの自動作成も可能です。</a:t>
            </a:r>
            <a:endParaRPr lang="en-US" altLang="ja-JP" sz="900" dirty="0"/>
          </a:p>
        </p:txBody>
      </p:sp>
      <p:sp>
        <p:nvSpPr>
          <p:cNvPr id="7" name="Rectangle 25"/>
          <p:cNvSpPr>
            <a:spLocks noChangeArrowheads="1"/>
          </p:cNvSpPr>
          <p:nvPr/>
        </p:nvSpPr>
        <p:spPr bwMode="auto">
          <a:xfrm>
            <a:off x="652425" y="1322474"/>
            <a:ext cx="1302420"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a:defRPr kumimoji="1" sz="8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8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8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8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8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9pPr>
          </a:lstStyle>
          <a:p>
            <a:pPr eaLnBrk="1" hangingPunct="1"/>
            <a:r>
              <a:rPr lang="ja-JP" altLang="en-US" sz="1400" dirty="0">
                <a:solidFill>
                  <a:srgbClr val="FFFFFF"/>
                </a:solidFill>
              </a:rPr>
              <a:t>発注書の入力</a:t>
            </a:r>
          </a:p>
        </p:txBody>
      </p:sp>
      <p:sp>
        <p:nvSpPr>
          <p:cNvPr id="12" name="テキスト ボックス 7"/>
          <p:cNvSpPr txBox="1">
            <a:spLocks noChangeArrowheads="1"/>
          </p:cNvSpPr>
          <p:nvPr/>
        </p:nvSpPr>
        <p:spPr bwMode="auto">
          <a:xfrm>
            <a:off x="5658610" y="4509120"/>
            <a:ext cx="3881942"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a:defRPr kumimoji="1" sz="8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8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8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8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8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9pPr>
          </a:lstStyle>
          <a:p>
            <a:pPr eaLnBrk="1" hangingPunct="1"/>
            <a:r>
              <a:rPr lang="ja-JP" altLang="en-US" sz="900" dirty="0"/>
              <a:t>発注データは工事・仕入先別に管理、まだ未処理の</a:t>
            </a:r>
            <a:endParaRPr lang="en-US" altLang="ja-JP" sz="900" dirty="0"/>
          </a:p>
          <a:p>
            <a:pPr eaLnBrk="1" hangingPunct="1"/>
            <a:r>
              <a:rPr lang="ja-JP" altLang="en-US" sz="900" dirty="0"/>
              <a:t>注文書チェックも可能となります。</a:t>
            </a:r>
            <a:endParaRPr lang="en-US" altLang="ja-JP" sz="900" dirty="0"/>
          </a:p>
        </p:txBody>
      </p:sp>
      <p:sp>
        <p:nvSpPr>
          <p:cNvPr id="14" name="Rectangle 30"/>
          <p:cNvSpPr>
            <a:spLocks noChangeArrowheads="1"/>
          </p:cNvSpPr>
          <p:nvPr/>
        </p:nvSpPr>
        <p:spPr bwMode="auto">
          <a:xfrm>
            <a:off x="5825331" y="4119776"/>
            <a:ext cx="823709"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a:defRPr kumimoji="1" sz="8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8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8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8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8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9pPr>
          </a:lstStyle>
          <a:p>
            <a:pPr eaLnBrk="1" hangingPunct="1"/>
            <a:r>
              <a:rPr lang="ja-JP" altLang="en-US" sz="1400" dirty="0">
                <a:solidFill>
                  <a:srgbClr val="FFFFFF"/>
                </a:solidFill>
              </a:rPr>
              <a:t>発注一覧</a:t>
            </a:r>
          </a:p>
        </p:txBody>
      </p:sp>
      <p:sp>
        <p:nvSpPr>
          <p:cNvPr id="18" name="Rectangle 26"/>
          <p:cNvSpPr>
            <a:spLocks noChangeArrowheads="1"/>
          </p:cNvSpPr>
          <p:nvPr/>
        </p:nvSpPr>
        <p:spPr bwMode="auto">
          <a:xfrm>
            <a:off x="5818750" y="1317717"/>
            <a:ext cx="888995" cy="2222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kumimoji="1" sz="8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8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8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8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8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9pPr>
          </a:lstStyle>
          <a:p>
            <a:pPr eaLnBrk="1" hangingPunct="1"/>
            <a:r>
              <a:rPr lang="ja-JP" altLang="en-US" sz="1400" dirty="0">
                <a:solidFill>
                  <a:srgbClr val="FFFFFF"/>
                </a:solidFill>
              </a:rPr>
              <a:t>注文書出力</a:t>
            </a:r>
            <a:endParaRPr lang="en-US" altLang="ja-JP" sz="1400" dirty="0">
              <a:solidFill>
                <a:srgbClr val="FFFFFF"/>
              </a:solidFill>
            </a:endParaRPr>
          </a:p>
        </p:txBody>
      </p:sp>
      <p:sp>
        <p:nvSpPr>
          <p:cNvPr id="19" name="テキスト ボックス 7"/>
          <p:cNvSpPr txBox="1">
            <a:spLocks noChangeArrowheads="1"/>
          </p:cNvSpPr>
          <p:nvPr/>
        </p:nvSpPr>
        <p:spPr bwMode="auto">
          <a:xfrm>
            <a:off x="5687390" y="1677420"/>
            <a:ext cx="3122595" cy="2857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defRPr kumimoji="1" sz="8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8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8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8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8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9pPr>
          </a:lstStyle>
          <a:p>
            <a:pPr eaLnBrk="1" hangingPunct="1"/>
            <a:r>
              <a:rPr lang="ja-JP" altLang="en-US" sz="900" dirty="0"/>
              <a:t>契約条件を細かく記載する条件欄の印刷</a:t>
            </a:r>
            <a:endParaRPr lang="en-US" altLang="ja-JP" sz="900" dirty="0"/>
          </a:p>
          <a:p>
            <a:pPr eaLnBrk="1" hangingPunct="1"/>
            <a:r>
              <a:rPr lang="ja-JP" altLang="en-US" sz="900" dirty="0"/>
              <a:t>注文書・</a:t>
            </a:r>
            <a:r>
              <a:rPr lang="en-US" altLang="ja-JP" sz="900" dirty="0"/>
              <a:t>(</a:t>
            </a:r>
            <a:r>
              <a:rPr lang="ja-JP" altLang="en-US" sz="900" dirty="0"/>
              <a:t>控</a:t>
            </a:r>
            <a:r>
              <a:rPr lang="en-US" altLang="ja-JP" sz="900" dirty="0"/>
              <a:t>)</a:t>
            </a:r>
            <a:r>
              <a:rPr lang="ja-JP" altLang="en-US" sz="900" dirty="0"/>
              <a:t>・注文請書・請求書を一括印刷</a:t>
            </a:r>
            <a:endParaRPr lang="en-US" altLang="ja-JP" sz="900" dirty="0"/>
          </a:p>
        </p:txBody>
      </p:sp>
      <p:pic>
        <p:nvPicPr>
          <p:cNvPr id="22" name="図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3967" y="4375585"/>
            <a:ext cx="1658470" cy="1194325"/>
          </a:xfrm>
          <a:prstGeom prst="rect">
            <a:avLst/>
          </a:prstGeom>
          <a:ln>
            <a:solidFill>
              <a:srgbClr val="00B0F0"/>
            </a:solidFill>
          </a:ln>
        </p:spPr>
      </p:pic>
      <p:pic>
        <p:nvPicPr>
          <p:cNvPr id="23" name="図 2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08268" y="4381003"/>
            <a:ext cx="2239796" cy="1214902"/>
          </a:xfrm>
          <a:prstGeom prst="rect">
            <a:avLst/>
          </a:prstGeom>
          <a:ln>
            <a:solidFill>
              <a:srgbClr val="00B0F0"/>
            </a:solidFill>
          </a:ln>
        </p:spPr>
      </p:pic>
      <p:sp>
        <p:nvSpPr>
          <p:cNvPr id="24" name="テキスト ボックス 7"/>
          <p:cNvSpPr txBox="1">
            <a:spLocks noChangeArrowheads="1"/>
          </p:cNvSpPr>
          <p:nvPr/>
        </p:nvSpPr>
        <p:spPr bwMode="auto">
          <a:xfrm>
            <a:off x="831758" y="5595905"/>
            <a:ext cx="2048222" cy="1384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a:defRPr kumimoji="1" sz="8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8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8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8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8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9pPr>
          </a:lstStyle>
          <a:p>
            <a:pPr eaLnBrk="1" hangingPunct="1"/>
            <a:r>
              <a:rPr lang="ja-JP" altLang="en-US" sz="900" dirty="0" smtClean="0"/>
              <a:t>工種や仕入先の予算確認が可能です。</a:t>
            </a:r>
            <a:endParaRPr lang="en-US" altLang="ja-JP" sz="900" dirty="0"/>
          </a:p>
        </p:txBody>
      </p:sp>
      <p:sp>
        <p:nvSpPr>
          <p:cNvPr id="25" name="テキスト ボックス 7"/>
          <p:cNvSpPr txBox="1">
            <a:spLocks noChangeArrowheads="1"/>
          </p:cNvSpPr>
          <p:nvPr/>
        </p:nvSpPr>
        <p:spPr bwMode="auto">
          <a:xfrm>
            <a:off x="3242287" y="5614595"/>
            <a:ext cx="2048222" cy="1384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a:defRPr kumimoji="1" sz="8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8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8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8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8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9pPr>
          </a:lstStyle>
          <a:p>
            <a:pPr eaLnBrk="1" hangingPunct="1"/>
            <a:r>
              <a:rPr lang="ja-JP" altLang="en-US" sz="900" dirty="0" smtClean="0"/>
              <a:t>商品の在庫確認が可能です。</a:t>
            </a:r>
            <a:endParaRPr lang="en-US" altLang="ja-JP" sz="900" dirty="0"/>
          </a:p>
        </p:txBody>
      </p:sp>
      <p:pic>
        <p:nvPicPr>
          <p:cNvPr id="26" name="図 25"/>
          <p:cNvPicPr>
            <a:picLocks noChangeAspect="1"/>
          </p:cNvPicPr>
          <p:nvPr/>
        </p:nvPicPr>
        <p:blipFill>
          <a:blip r:embed="rId8"/>
          <a:stretch>
            <a:fillRect/>
          </a:stretch>
        </p:blipFill>
        <p:spPr>
          <a:xfrm>
            <a:off x="5626652" y="4862264"/>
            <a:ext cx="1896681" cy="1423109"/>
          </a:xfrm>
          <a:prstGeom prst="rect">
            <a:avLst/>
          </a:prstGeom>
        </p:spPr>
      </p:pic>
      <p:sp>
        <p:nvSpPr>
          <p:cNvPr id="27" name="正方形/長方形 26"/>
          <p:cNvSpPr/>
          <p:nvPr/>
        </p:nvSpPr>
        <p:spPr bwMode="auto">
          <a:xfrm>
            <a:off x="2713243" y="1870539"/>
            <a:ext cx="274581" cy="99942"/>
          </a:xfrm>
          <a:prstGeom prst="rect">
            <a:avLst/>
          </a:prstGeom>
          <a:noFill/>
          <a:ln w="9525" cap="flat" cmpd="sng" algn="ctr">
            <a:solidFill>
              <a:srgbClr val="FF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Verdana" pitchFamily="34" charset="0"/>
              <a:ea typeface="ＭＳ Ｐゴシック" charset="-128"/>
            </a:endParaRPr>
          </a:p>
        </p:txBody>
      </p:sp>
      <p:sp>
        <p:nvSpPr>
          <p:cNvPr id="28" name="正方形/長方形 27"/>
          <p:cNvSpPr/>
          <p:nvPr/>
        </p:nvSpPr>
        <p:spPr bwMode="auto">
          <a:xfrm>
            <a:off x="4539382" y="2395107"/>
            <a:ext cx="274581" cy="99942"/>
          </a:xfrm>
          <a:prstGeom prst="rect">
            <a:avLst/>
          </a:prstGeom>
          <a:noFill/>
          <a:ln w="9525" cap="flat" cmpd="sng" algn="ctr">
            <a:solidFill>
              <a:srgbClr val="FF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Verdana" pitchFamily="34" charset="0"/>
              <a:ea typeface="ＭＳ Ｐゴシック" charset="-128"/>
            </a:endParaRPr>
          </a:p>
        </p:txBody>
      </p:sp>
      <p:cxnSp>
        <p:nvCxnSpPr>
          <p:cNvPr id="30" name="直線コネクタ 29"/>
          <p:cNvCxnSpPr>
            <a:stCxn id="28" idx="2"/>
          </p:cNvCxnSpPr>
          <p:nvPr/>
        </p:nvCxnSpPr>
        <p:spPr bwMode="auto">
          <a:xfrm flipH="1">
            <a:off x="4676672" y="2495049"/>
            <a:ext cx="1" cy="2078656"/>
          </a:xfrm>
          <a:prstGeom prst="line">
            <a:avLst/>
          </a:prstGeom>
          <a:noFill/>
          <a:ln w="12700" cap="flat" cmpd="sng" algn="ctr">
            <a:solidFill>
              <a:srgbClr val="FF0000"/>
            </a:solidFill>
            <a:prstDash val="sysDot"/>
            <a:round/>
            <a:headEnd type="none" w="med" len="med"/>
            <a:tailEnd type="triangle"/>
          </a:ln>
          <a:effectLst/>
        </p:spPr>
      </p:cxnSp>
      <p:cxnSp>
        <p:nvCxnSpPr>
          <p:cNvPr id="38" name="カギ線コネクタ 37"/>
          <p:cNvCxnSpPr>
            <a:stCxn id="27" idx="1"/>
          </p:cNvCxnSpPr>
          <p:nvPr/>
        </p:nvCxnSpPr>
        <p:spPr bwMode="auto">
          <a:xfrm rot="10800000" flipV="1">
            <a:off x="2074951" y="1920510"/>
            <a:ext cx="638293" cy="2618518"/>
          </a:xfrm>
          <a:prstGeom prst="bentConnector2">
            <a:avLst/>
          </a:prstGeom>
          <a:noFill/>
          <a:ln w="12700" cap="flat" cmpd="sng" algn="ctr">
            <a:solidFill>
              <a:srgbClr val="FF0000"/>
            </a:solidFill>
            <a:prstDash val="sysDot"/>
            <a:round/>
            <a:headEnd type="none" w="med" len="med"/>
            <a:tailEnd type="triangle"/>
          </a:ln>
          <a:effectLst/>
        </p:spPr>
      </p:cxnSp>
      <p:pic>
        <p:nvPicPr>
          <p:cNvPr id="3" name="図 2"/>
          <p:cNvPicPr>
            <a:picLocks noChangeAspect="1"/>
          </p:cNvPicPr>
          <p:nvPr/>
        </p:nvPicPr>
        <p:blipFill>
          <a:blip r:embed="rId9"/>
          <a:stretch>
            <a:fillRect/>
          </a:stretch>
        </p:blipFill>
        <p:spPr>
          <a:xfrm>
            <a:off x="5753652" y="2080197"/>
            <a:ext cx="1277389" cy="1793481"/>
          </a:xfrm>
          <a:prstGeom prst="rect">
            <a:avLst/>
          </a:prstGeom>
          <a:ln>
            <a:solidFill>
              <a:schemeClr val="accent1"/>
            </a:solidFill>
          </a:ln>
        </p:spPr>
      </p:pic>
      <p:pic>
        <p:nvPicPr>
          <p:cNvPr id="10" name="図 9"/>
          <p:cNvPicPr>
            <a:picLocks noChangeAspect="1"/>
          </p:cNvPicPr>
          <p:nvPr/>
        </p:nvPicPr>
        <p:blipFill>
          <a:blip r:embed="rId10"/>
          <a:stretch>
            <a:fillRect/>
          </a:stretch>
        </p:blipFill>
        <p:spPr>
          <a:xfrm>
            <a:off x="7262025" y="2072952"/>
            <a:ext cx="1277389" cy="1823828"/>
          </a:xfrm>
          <a:prstGeom prst="rect">
            <a:avLst/>
          </a:prstGeom>
          <a:ln>
            <a:solidFill>
              <a:schemeClr val="accent1"/>
            </a:solidFill>
          </a:ln>
        </p:spPr>
      </p:pic>
      <p:pic>
        <p:nvPicPr>
          <p:cNvPr id="6" name="図 5" descr="一元管理図表_レッツ_パワーポイント-3.pn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177368" y="426359"/>
            <a:ext cx="1607390" cy="631067"/>
          </a:xfrm>
          <a:prstGeom prst="rect">
            <a:avLst/>
          </a:prstGeom>
        </p:spPr>
      </p:pic>
    </p:spTree>
    <p:extLst>
      <p:ext uri="{BB962C8B-B14F-4D97-AF65-F5344CB8AC3E}">
        <p14:creationId xmlns:p14="http://schemas.microsoft.com/office/powerpoint/2010/main" val="3350939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図 34" descr="レッツ_パワーポイント_バックグラウンド150517-2-a.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359" y="1268760"/>
            <a:ext cx="4394673" cy="324613"/>
          </a:xfrm>
          <a:prstGeom prst="rect">
            <a:avLst/>
          </a:prstGeom>
        </p:spPr>
      </p:pic>
      <p:sp>
        <p:nvSpPr>
          <p:cNvPr id="2" name="タイトル 1"/>
          <p:cNvSpPr>
            <a:spLocks noGrp="1"/>
          </p:cNvSpPr>
          <p:nvPr>
            <p:ph type="title"/>
          </p:nvPr>
        </p:nvSpPr>
        <p:spPr>
          <a:xfrm>
            <a:off x="393576" y="550334"/>
            <a:ext cx="8208912" cy="504056"/>
          </a:xfrm>
        </p:spPr>
        <p:txBody>
          <a:bodyPr/>
          <a:lstStyle/>
          <a:p>
            <a:r>
              <a:rPr kumimoji="1" lang="ja-JP" altLang="en-US" dirty="0" smtClean="0"/>
              <a:t>仕入</a:t>
            </a:r>
            <a:endParaRPr kumimoji="1" lang="ja-JP" altLang="en-US" dirty="0"/>
          </a:p>
        </p:txBody>
      </p:sp>
      <p:pic>
        <p:nvPicPr>
          <p:cNvPr id="6" name="コンテンツ プレースホルダー 5"/>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800727" y="2033645"/>
            <a:ext cx="3528392" cy="2206611"/>
          </a:xfrm>
        </p:spPr>
      </p:pic>
      <p:sp>
        <p:nvSpPr>
          <p:cNvPr id="4" name="スライド番号プレースホルダー 3"/>
          <p:cNvSpPr>
            <a:spLocks noGrp="1"/>
          </p:cNvSpPr>
          <p:nvPr>
            <p:ph type="sldNum" sz="quarter" idx="12"/>
          </p:nvPr>
        </p:nvSpPr>
        <p:spPr/>
        <p:txBody>
          <a:bodyPr/>
          <a:lstStyle/>
          <a:p>
            <a:pPr>
              <a:defRPr/>
            </a:pPr>
            <a:fld id="{0FEEE2AB-63E1-4BDE-A4B8-36AA684E8B0E}" type="slidenum">
              <a:rPr lang="en-US" altLang="ja-JP" smtClean="0"/>
              <a:pPr>
                <a:defRPr/>
              </a:pPr>
              <a:t>12</a:t>
            </a:fld>
            <a:endParaRPr lang="en-US" altLang="ja-JP"/>
          </a:p>
        </p:txBody>
      </p:sp>
      <p:sp>
        <p:nvSpPr>
          <p:cNvPr id="7" name="テキスト ボックス 7"/>
          <p:cNvSpPr txBox="1">
            <a:spLocks noChangeArrowheads="1"/>
          </p:cNvSpPr>
          <p:nvPr/>
        </p:nvSpPr>
        <p:spPr bwMode="auto">
          <a:xfrm>
            <a:off x="468394" y="1677949"/>
            <a:ext cx="4718050" cy="142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kumimoji="1" sz="8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8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8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8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8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9pPr>
          </a:lstStyle>
          <a:p>
            <a:pPr eaLnBrk="1" hangingPunct="1"/>
            <a:r>
              <a:rPr lang="ja-JP" altLang="en-US" sz="900" dirty="0"/>
              <a:t>仕入先から請求書が届いたら仕入伝票へ入力を行います。</a:t>
            </a:r>
            <a:r>
              <a:rPr lang="en-US" altLang="ja-JP" sz="900" dirty="0"/>
              <a:t> </a:t>
            </a:r>
            <a:r>
              <a:rPr lang="ja-JP" altLang="en-US" sz="900" dirty="0"/>
              <a:t>注文より仕入データを自動生成。</a:t>
            </a:r>
            <a:endParaRPr lang="en-US" altLang="ja-JP" sz="900" dirty="0"/>
          </a:p>
        </p:txBody>
      </p:sp>
      <p:sp>
        <p:nvSpPr>
          <p:cNvPr id="9" name="Rectangle 69"/>
          <p:cNvSpPr>
            <a:spLocks noChangeArrowheads="1"/>
          </p:cNvSpPr>
          <p:nvPr/>
        </p:nvSpPr>
        <p:spPr bwMode="auto">
          <a:xfrm>
            <a:off x="655026" y="1318150"/>
            <a:ext cx="1581150" cy="222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kumimoji="1" sz="8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8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8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8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8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9pPr>
          </a:lstStyle>
          <a:p>
            <a:pPr eaLnBrk="1" hangingPunct="1"/>
            <a:r>
              <a:rPr lang="ja-JP" altLang="en-US" sz="1400" dirty="0">
                <a:solidFill>
                  <a:srgbClr val="FFFFFF"/>
                </a:solidFill>
              </a:rPr>
              <a:t>仕入伝票</a:t>
            </a:r>
            <a:r>
              <a:rPr lang="en-US" altLang="ja-JP" sz="1400" dirty="0">
                <a:solidFill>
                  <a:srgbClr val="FFFFFF"/>
                </a:solidFill>
              </a:rPr>
              <a:t>(</a:t>
            </a:r>
            <a:r>
              <a:rPr lang="ja-JP" altLang="en-US" sz="1400" dirty="0">
                <a:solidFill>
                  <a:srgbClr val="FFFFFF"/>
                </a:solidFill>
              </a:rPr>
              <a:t>原価計上</a:t>
            </a:r>
            <a:r>
              <a:rPr lang="en-US" altLang="ja-JP" sz="1400" dirty="0">
                <a:solidFill>
                  <a:srgbClr val="FFFFFF"/>
                </a:solidFill>
              </a:rPr>
              <a:t>)</a:t>
            </a:r>
            <a:endParaRPr lang="ja-JP" altLang="en-US" sz="1400" dirty="0">
              <a:solidFill>
                <a:srgbClr val="FFFFFF"/>
              </a:solidFill>
            </a:endParaRPr>
          </a:p>
        </p:txBody>
      </p:sp>
      <p:grpSp>
        <p:nvGrpSpPr>
          <p:cNvPr id="10" name="グループ化 27"/>
          <p:cNvGrpSpPr>
            <a:grpSpLocks/>
          </p:cNvGrpSpPr>
          <p:nvPr/>
        </p:nvGrpSpPr>
        <p:grpSpPr bwMode="auto">
          <a:xfrm>
            <a:off x="827584" y="4247587"/>
            <a:ext cx="3508375" cy="1703387"/>
            <a:chOff x="1089025" y="4630738"/>
            <a:chExt cx="3508375" cy="1703387"/>
          </a:xfrm>
        </p:grpSpPr>
        <p:pic>
          <p:nvPicPr>
            <p:cNvPr id="11" name="Picture 64" descr="工事原価明細書.gif                                             000A04F3Macintosh HD                   BC62428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89025" y="4630738"/>
              <a:ext cx="3508375" cy="1703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テキスト ボックス 17"/>
            <p:cNvSpPr txBox="1">
              <a:spLocks noChangeArrowheads="1"/>
            </p:cNvSpPr>
            <p:nvPr/>
          </p:nvSpPr>
          <p:spPr bwMode="auto">
            <a:xfrm>
              <a:off x="1522413" y="5897563"/>
              <a:ext cx="286296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kumimoji="1" sz="8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8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8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8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8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9pPr>
            </a:lstStyle>
            <a:p>
              <a:pPr eaLnBrk="1" hangingPunct="1"/>
              <a:r>
                <a:rPr lang="ja-JP" altLang="en-US" sz="900" dirty="0">
                  <a:solidFill>
                    <a:srgbClr val="FF3300"/>
                  </a:solidFill>
                </a:rPr>
                <a:t>仕入伝票で入力した内容が工事毎の原価に計上されます。</a:t>
              </a:r>
              <a:endParaRPr lang="en-US" altLang="ja-JP" sz="900" dirty="0">
                <a:solidFill>
                  <a:srgbClr val="FF3300"/>
                </a:solidFill>
              </a:endParaRPr>
            </a:p>
            <a:p>
              <a:pPr eaLnBrk="1" hangingPunct="1"/>
              <a:r>
                <a:rPr lang="ja-JP" altLang="en-US" sz="900" dirty="0">
                  <a:solidFill>
                    <a:srgbClr val="FF3300"/>
                  </a:solidFill>
                </a:rPr>
                <a:t>あわせて支払を管理する仕入先元帳にも転記されます。</a:t>
              </a:r>
              <a:endParaRPr lang="en-US" altLang="ja-JP" sz="900" dirty="0">
                <a:solidFill>
                  <a:srgbClr val="FF3300"/>
                </a:solidFill>
              </a:endParaRPr>
            </a:p>
          </p:txBody>
        </p:sp>
        <p:sp>
          <p:nvSpPr>
            <p:cNvPr id="13" name="Rectangle 78"/>
            <p:cNvSpPr>
              <a:spLocks noChangeArrowheads="1"/>
            </p:cNvSpPr>
            <p:nvPr/>
          </p:nvSpPr>
          <p:spPr bwMode="auto">
            <a:xfrm>
              <a:off x="1608138" y="5327650"/>
              <a:ext cx="1244600" cy="222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kumimoji="1" sz="8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8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8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8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8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9pPr>
            </a:lstStyle>
            <a:p>
              <a:pPr algn="ctr" eaLnBrk="1" hangingPunct="1"/>
              <a:r>
                <a:rPr lang="ja-JP" altLang="en-US" sz="1400" dirty="0"/>
                <a:t>工事原価明細書</a:t>
              </a:r>
              <a:endParaRPr lang="en-US" altLang="ja-JP" sz="1400" dirty="0"/>
            </a:p>
          </p:txBody>
        </p:sp>
        <p:sp>
          <p:nvSpPr>
            <p:cNvPr id="14" name="Rectangle 79"/>
            <p:cNvSpPr>
              <a:spLocks noChangeArrowheads="1"/>
            </p:cNvSpPr>
            <p:nvPr/>
          </p:nvSpPr>
          <p:spPr bwMode="auto">
            <a:xfrm>
              <a:off x="3298825" y="5327650"/>
              <a:ext cx="889000" cy="222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kumimoji="1" sz="8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8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8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8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8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9pPr>
            </a:lstStyle>
            <a:p>
              <a:pPr algn="ctr" eaLnBrk="1" hangingPunct="1"/>
              <a:r>
                <a:rPr lang="ja-JP" altLang="en-US" sz="1400" dirty="0"/>
                <a:t>仕入先元帳</a:t>
              </a:r>
              <a:endParaRPr lang="en-US" altLang="ja-JP" sz="1400" dirty="0"/>
            </a:p>
          </p:txBody>
        </p:sp>
      </p:grpSp>
      <p:grpSp>
        <p:nvGrpSpPr>
          <p:cNvPr id="17" name="グループ化 28"/>
          <p:cNvGrpSpPr>
            <a:grpSpLocks/>
          </p:cNvGrpSpPr>
          <p:nvPr/>
        </p:nvGrpSpPr>
        <p:grpSpPr bwMode="auto">
          <a:xfrm>
            <a:off x="5004048" y="1280904"/>
            <a:ext cx="3648427" cy="4744834"/>
            <a:chOff x="5595937" y="1496371"/>
            <a:chExt cx="4143375" cy="4834781"/>
          </a:xfrm>
        </p:grpSpPr>
        <p:pic>
          <p:nvPicPr>
            <p:cNvPr id="19" name="Picture 65" descr="入力.gif                                                       000A04F3Macintosh HD                   BC62428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95937" y="1496371"/>
              <a:ext cx="4143375" cy="48347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 name="Rectangle 71"/>
            <p:cNvSpPr>
              <a:spLocks noChangeArrowheads="1"/>
            </p:cNvSpPr>
            <p:nvPr/>
          </p:nvSpPr>
          <p:spPr bwMode="auto">
            <a:xfrm>
              <a:off x="6738939" y="1869070"/>
              <a:ext cx="1955800" cy="222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kumimoji="1" sz="8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8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8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8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8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9pPr>
            </a:lstStyle>
            <a:p>
              <a:pPr algn="ctr" eaLnBrk="1" hangingPunct="1"/>
              <a:r>
                <a:rPr lang="ja-JP" altLang="en-US" sz="1400">
                  <a:solidFill>
                    <a:srgbClr val="FFFFFF"/>
                  </a:solidFill>
                </a:rPr>
                <a:t>入力をサポートする機能</a:t>
              </a:r>
              <a:endParaRPr lang="ja-JP" altLang="en-US"/>
            </a:p>
          </p:txBody>
        </p:sp>
        <p:grpSp>
          <p:nvGrpSpPr>
            <p:cNvPr id="21" name="グループ化 31"/>
            <p:cNvGrpSpPr>
              <a:grpSpLocks/>
            </p:cNvGrpSpPr>
            <p:nvPr/>
          </p:nvGrpSpPr>
          <p:grpSpPr bwMode="auto">
            <a:xfrm>
              <a:off x="6024563" y="2477083"/>
              <a:ext cx="3286125" cy="3416463"/>
              <a:chOff x="6024563" y="2476580"/>
              <a:chExt cx="3286155" cy="3417070"/>
            </a:xfrm>
          </p:grpSpPr>
          <p:sp>
            <p:nvSpPr>
              <p:cNvPr id="22" name="Rectangle 66"/>
              <p:cNvSpPr>
                <a:spLocks noChangeArrowheads="1"/>
              </p:cNvSpPr>
              <p:nvPr/>
            </p:nvSpPr>
            <p:spPr bwMode="auto">
              <a:xfrm>
                <a:off x="6024563" y="2476580"/>
                <a:ext cx="972139" cy="34170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kumimoji="1" sz="8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8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8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8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8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9pPr>
              </a:lstStyle>
              <a:p>
                <a:pPr eaLnBrk="1" hangingPunct="1">
                  <a:lnSpc>
                    <a:spcPct val="160000"/>
                  </a:lnSpc>
                </a:pPr>
                <a:r>
                  <a:rPr lang="en-US" altLang="ja-JP" sz="1200" dirty="0">
                    <a:solidFill>
                      <a:srgbClr val="FFB300"/>
                    </a:solidFill>
                  </a:rPr>
                  <a:t>●</a:t>
                </a:r>
                <a:r>
                  <a:rPr lang="ja-JP" altLang="en-US" sz="1200" dirty="0">
                    <a:solidFill>
                      <a:srgbClr val="003A1A"/>
                    </a:solidFill>
                  </a:rPr>
                  <a:t>伝票</a:t>
                </a:r>
                <a:r>
                  <a:rPr lang="ja-JP" altLang="en-US" sz="1200" dirty="0" smtClean="0">
                    <a:solidFill>
                      <a:srgbClr val="003A1A"/>
                    </a:solidFill>
                  </a:rPr>
                  <a:t>リレー</a:t>
                </a:r>
                <a:endParaRPr lang="en-US" altLang="ja-JP" sz="1200" dirty="0">
                  <a:solidFill>
                    <a:srgbClr val="003A1A"/>
                  </a:solidFill>
                </a:endParaRPr>
              </a:p>
              <a:p>
                <a:pPr eaLnBrk="1" hangingPunct="1">
                  <a:lnSpc>
                    <a:spcPct val="160000"/>
                  </a:lnSpc>
                </a:pPr>
                <a:endParaRPr lang="ja-JP" altLang="en-US" sz="1200" dirty="0">
                  <a:solidFill>
                    <a:srgbClr val="003A1A"/>
                  </a:solidFill>
                </a:endParaRPr>
              </a:p>
              <a:p>
                <a:pPr eaLnBrk="1" hangingPunct="1">
                  <a:lnSpc>
                    <a:spcPct val="160000"/>
                  </a:lnSpc>
                </a:pPr>
                <a:r>
                  <a:rPr lang="en-US" altLang="ja-JP" sz="1200" dirty="0">
                    <a:solidFill>
                      <a:srgbClr val="FFB300"/>
                    </a:solidFill>
                  </a:rPr>
                  <a:t>●</a:t>
                </a:r>
                <a:r>
                  <a:rPr lang="ja-JP" altLang="en-US" sz="1200" dirty="0">
                    <a:solidFill>
                      <a:srgbClr val="003A1A"/>
                    </a:solidFill>
                  </a:rPr>
                  <a:t>行操作</a:t>
                </a:r>
              </a:p>
              <a:p>
                <a:pPr eaLnBrk="1" hangingPunct="1">
                  <a:lnSpc>
                    <a:spcPct val="160000"/>
                  </a:lnSpc>
                </a:pPr>
                <a:endParaRPr lang="en-US" altLang="ja-JP" sz="1200" dirty="0">
                  <a:solidFill>
                    <a:srgbClr val="FFB300"/>
                  </a:solidFill>
                </a:endParaRPr>
              </a:p>
              <a:p>
                <a:pPr eaLnBrk="1" hangingPunct="1">
                  <a:lnSpc>
                    <a:spcPct val="160000"/>
                  </a:lnSpc>
                </a:pPr>
                <a:r>
                  <a:rPr lang="en-US" altLang="ja-JP" sz="1200" dirty="0">
                    <a:solidFill>
                      <a:srgbClr val="FFB300"/>
                    </a:solidFill>
                  </a:rPr>
                  <a:t>●</a:t>
                </a:r>
                <a:r>
                  <a:rPr lang="ja-JP" altLang="en-US" sz="1200" dirty="0">
                    <a:solidFill>
                      <a:srgbClr val="003A1A"/>
                    </a:solidFill>
                  </a:rPr>
                  <a:t>伝票複写</a:t>
                </a:r>
                <a:endParaRPr lang="ja-JP" altLang="en-US" sz="1400" dirty="0">
                  <a:solidFill>
                    <a:srgbClr val="003A1A"/>
                  </a:solidFill>
                </a:endParaRPr>
              </a:p>
              <a:p>
                <a:pPr eaLnBrk="1" hangingPunct="1">
                  <a:lnSpc>
                    <a:spcPct val="160000"/>
                  </a:lnSpc>
                </a:pPr>
                <a:endParaRPr lang="en-US" altLang="ja-JP" sz="1200" dirty="0">
                  <a:solidFill>
                    <a:srgbClr val="FFB300"/>
                  </a:solidFill>
                </a:endParaRPr>
              </a:p>
              <a:p>
                <a:pPr eaLnBrk="1" hangingPunct="1">
                  <a:lnSpc>
                    <a:spcPct val="160000"/>
                  </a:lnSpc>
                </a:pPr>
                <a:r>
                  <a:rPr lang="en-US" altLang="ja-JP" sz="1200" dirty="0">
                    <a:solidFill>
                      <a:srgbClr val="FFB300"/>
                    </a:solidFill>
                  </a:rPr>
                  <a:t>●</a:t>
                </a:r>
                <a:r>
                  <a:rPr lang="ja-JP" altLang="en-US" sz="1200" dirty="0">
                    <a:solidFill>
                      <a:srgbClr val="003A1A"/>
                    </a:solidFill>
                  </a:rPr>
                  <a:t>入力設定</a:t>
                </a:r>
                <a:endParaRPr lang="en-US" altLang="ja-JP" sz="1200" dirty="0">
                  <a:solidFill>
                    <a:srgbClr val="003A1A"/>
                  </a:solidFill>
                </a:endParaRPr>
              </a:p>
              <a:p>
                <a:pPr eaLnBrk="1" hangingPunct="1">
                  <a:lnSpc>
                    <a:spcPct val="160000"/>
                  </a:lnSpc>
                </a:pPr>
                <a:endParaRPr lang="en-US" altLang="ja-JP" sz="1200" dirty="0">
                  <a:solidFill>
                    <a:srgbClr val="003A1A"/>
                  </a:solidFill>
                </a:endParaRPr>
              </a:p>
              <a:p>
                <a:pPr eaLnBrk="1" hangingPunct="1">
                  <a:lnSpc>
                    <a:spcPct val="160000"/>
                  </a:lnSpc>
                </a:pPr>
                <a:r>
                  <a:rPr lang="en-US" altLang="ja-JP" sz="1200" dirty="0">
                    <a:solidFill>
                      <a:srgbClr val="FFB300"/>
                    </a:solidFill>
                  </a:rPr>
                  <a:t>●</a:t>
                </a:r>
                <a:r>
                  <a:rPr lang="ja-JP" altLang="en-US" sz="1200" dirty="0">
                    <a:solidFill>
                      <a:srgbClr val="003A1A"/>
                    </a:solidFill>
                  </a:rPr>
                  <a:t>承認機能</a:t>
                </a:r>
              </a:p>
              <a:p>
                <a:pPr eaLnBrk="1" hangingPunct="1">
                  <a:lnSpc>
                    <a:spcPct val="160000"/>
                  </a:lnSpc>
                </a:pPr>
                <a:endParaRPr lang="en-US" altLang="ja-JP" sz="1200" dirty="0" smtClean="0">
                  <a:solidFill>
                    <a:srgbClr val="FFB300"/>
                  </a:solidFill>
                </a:endParaRPr>
              </a:p>
              <a:p>
                <a:pPr eaLnBrk="1" hangingPunct="1">
                  <a:lnSpc>
                    <a:spcPct val="160000"/>
                  </a:lnSpc>
                </a:pPr>
                <a:r>
                  <a:rPr lang="en-US" altLang="ja-JP" sz="1200" dirty="0" smtClean="0">
                    <a:solidFill>
                      <a:srgbClr val="FFB300"/>
                    </a:solidFill>
                  </a:rPr>
                  <a:t>●</a:t>
                </a:r>
                <a:r>
                  <a:rPr lang="ja-JP" altLang="en-US" sz="1200" dirty="0" smtClean="0">
                    <a:solidFill>
                      <a:srgbClr val="003A1A"/>
                    </a:solidFill>
                  </a:rPr>
                  <a:t>仮伝票</a:t>
                </a:r>
                <a:endParaRPr lang="en-US" altLang="ja-JP" sz="1200" dirty="0">
                  <a:solidFill>
                    <a:srgbClr val="003A1A"/>
                  </a:solidFill>
                </a:endParaRPr>
              </a:p>
            </p:txBody>
          </p:sp>
          <p:sp>
            <p:nvSpPr>
              <p:cNvPr id="23" name="Line 72"/>
              <p:cNvSpPr>
                <a:spLocks noChangeShapeType="1"/>
              </p:cNvSpPr>
              <p:nvPr/>
            </p:nvSpPr>
            <p:spPr bwMode="auto">
              <a:xfrm>
                <a:off x="6070630" y="3060700"/>
                <a:ext cx="3240088" cy="0"/>
              </a:xfrm>
              <a:prstGeom prst="line">
                <a:avLst/>
              </a:prstGeom>
              <a:noFill/>
              <a:ln w="3175">
                <a:solidFill>
                  <a:srgbClr val="003A1A"/>
                </a:solidFill>
                <a:prstDash val="sysDot"/>
                <a:round/>
                <a:headEnd/>
                <a:tailEnd/>
              </a:ln>
              <a:extLst>
                <a:ext uri="{909E8E84-426E-40dd-AFC4-6F175D3DCCD1}">
                  <a14:hiddenFill xmlns:a14="http://schemas.microsoft.com/office/drawing/2010/main" xmlns="">
                    <a:noFill/>
                  </a14:hiddenFill>
                </a:ext>
              </a:extLst>
            </p:spPr>
            <p:txBody>
              <a:bodyPr wrap="none" anchor="ctr"/>
              <a:lstStyle/>
              <a:p>
                <a:endParaRPr lang="ja-JP" altLang="en-US"/>
              </a:p>
            </p:txBody>
          </p:sp>
          <p:sp>
            <p:nvSpPr>
              <p:cNvPr id="24" name="Rectangle 66"/>
              <p:cNvSpPr>
                <a:spLocks noChangeArrowheads="1"/>
              </p:cNvSpPr>
              <p:nvPr/>
            </p:nvSpPr>
            <p:spPr bwMode="auto">
              <a:xfrm>
                <a:off x="7310438" y="2534149"/>
                <a:ext cx="1819738" cy="4106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a:defRPr kumimoji="1" sz="8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8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8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8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8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9pPr>
              </a:lstStyle>
              <a:p>
                <a:pPr eaLnBrk="1" hangingPunct="1">
                  <a:lnSpc>
                    <a:spcPct val="160000"/>
                  </a:lnSpc>
                </a:pPr>
                <a:r>
                  <a:rPr lang="ja-JP" altLang="en-US" dirty="0">
                    <a:solidFill>
                      <a:srgbClr val="003A1A"/>
                    </a:solidFill>
                  </a:rPr>
                  <a:t>発注書からの複写や支払伝票への複写が可能です</a:t>
                </a:r>
                <a:endParaRPr lang="en-US" altLang="ja-JP" dirty="0">
                  <a:solidFill>
                    <a:srgbClr val="003A1A"/>
                  </a:solidFill>
                </a:endParaRPr>
              </a:p>
            </p:txBody>
          </p:sp>
          <p:sp>
            <p:nvSpPr>
              <p:cNvPr id="25" name="Rectangle 66"/>
              <p:cNvSpPr>
                <a:spLocks noChangeArrowheads="1"/>
              </p:cNvSpPr>
              <p:nvPr/>
            </p:nvSpPr>
            <p:spPr bwMode="auto">
              <a:xfrm>
                <a:off x="7310438" y="3083495"/>
                <a:ext cx="1857375" cy="3939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defRPr kumimoji="1" sz="8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8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8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8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8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9pPr>
              </a:lstStyle>
              <a:p>
                <a:pPr eaLnBrk="1" hangingPunct="1">
                  <a:lnSpc>
                    <a:spcPct val="160000"/>
                  </a:lnSpc>
                </a:pPr>
                <a:r>
                  <a:rPr lang="ja-JP" altLang="en-US" dirty="0">
                    <a:solidFill>
                      <a:srgbClr val="003A1A"/>
                    </a:solidFill>
                  </a:rPr>
                  <a:t>ワンクリックで行複写や行挿入が可能。</a:t>
                </a:r>
                <a:endParaRPr lang="en-US" altLang="ja-JP" dirty="0">
                  <a:solidFill>
                    <a:srgbClr val="003A1A"/>
                  </a:solidFill>
                </a:endParaRPr>
              </a:p>
              <a:p>
                <a:pPr eaLnBrk="1" hangingPunct="1">
                  <a:lnSpc>
                    <a:spcPct val="160000"/>
                  </a:lnSpc>
                </a:pPr>
                <a:r>
                  <a:rPr lang="ja-JP" altLang="en-US" dirty="0">
                    <a:solidFill>
                      <a:srgbClr val="003A1A"/>
                    </a:solidFill>
                  </a:rPr>
                  <a:t>項目複写で入力をサポートします</a:t>
                </a:r>
                <a:endParaRPr lang="en-US" altLang="ja-JP" dirty="0">
                  <a:solidFill>
                    <a:srgbClr val="003A1A"/>
                  </a:solidFill>
                </a:endParaRPr>
              </a:p>
            </p:txBody>
          </p:sp>
          <p:sp>
            <p:nvSpPr>
              <p:cNvPr id="26" name="Line 72"/>
              <p:cNvSpPr>
                <a:spLocks noChangeShapeType="1"/>
              </p:cNvSpPr>
              <p:nvPr/>
            </p:nvSpPr>
            <p:spPr bwMode="auto">
              <a:xfrm>
                <a:off x="6070630" y="3634981"/>
                <a:ext cx="3240088" cy="0"/>
              </a:xfrm>
              <a:prstGeom prst="line">
                <a:avLst/>
              </a:prstGeom>
              <a:noFill/>
              <a:ln w="3175">
                <a:solidFill>
                  <a:srgbClr val="003A1A"/>
                </a:solidFill>
                <a:prstDash val="sysDot"/>
                <a:round/>
                <a:headEnd/>
                <a:tailEnd/>
              </a:ln>
              <a:extLst>
                <a:ext uri="{909E8E84-426E-40dd-AFC4-6F175D3DCCD1}">
                  <a14:hiddenFill xmlns:a14="http://schemas.microsoft.com/office/drawing/2010/main" xmlns="">
                    <a:noFill/>
                  </a14:hiddenFill>
                </a:ext>
              </a:extLst>
            </p:spPr>
            <p:txBody>
              <a:bodyPr wrap="none" anchor="ctr"/>
              <a:lstStyle/>
              <a:p>
                <a:endParaRPr lang="ja-JP" altLang="en-US"/>
              </a:p>
            </p:txBody>
          </p:sp>
          <p:sp>
            <p:nvSpPr>
              <p:cNvPr id="27" name="Rectangle 66"/>
              <p:cNvSpPr>
                <a:spLocks noChangeArrowheads="1"/>
              </p:cNvSpPr>
              <p:nvPr/>
            </p:nvSpPr>
            <p:spPr bwMode="auto">
              <a:xfrm>
                <a:off x="7310438" y="3654999"/>
                <a:ext cx="1857375" cy="4141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defRPr kumimoji="1" sz="8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8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8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8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8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9pPr>
              </a:lstStyle>
              <a:p>
                <a:pPr eaLnBrk="1" hangingPunct="1">
                  <a:lnSpc>
                    <a:spcPct val="160000"/>
                  </a:lnSpc>
                </a:pPr>
                <a:r>
                  <a:rPr lang="ja-JP" altLang="en-US" dirty="0" smtClean="0">
                    <a:solidFill>
                      <a:srgbClr val="003A1A"/>
                    </a:solidFill>
                  </a:rPr>
                  <a:t>入力</a:t>
                </a:r>
                <a:r>
                  <a:rPr lang="ja-JP" altLang="en-US" dirty="0">
                    <a:solidFill>
                      <a:srgbClr val="003A1A"/>
                    </a:solidFill>
                  </a:rPr>
                  <a:t>した伝票</a:t>
                </a:r>
                <a:r>
                  <a:rPr lang="ja-JP" altLang="en-US" dirty="0" smtClean="0">
                    <a:solidFill>
                      <a:srgbClr val="003A1A"/>
                    </a:solidFill>
                  </a:rPr>
                  <a:t>を再利用</a:t>
                </a:r>
                <a:r>
                  <a:rPr lang="ja-JP" altLang="en-US" dirty="0">
                    <a:solidFill>
                      <a:srgbClr val="003A1A"/>
                    </a:solidFill>
                  </a:rPr>
                  <a:t>できるので、入力作業を大幅に軽減できます。</a:t>
                </a:r>
                <a:endParaRPr lang="en-US" altLang="ja-JP" dirty="0">
                  <a:solidFill>
                    <a:srgbClr val="003A1A"/>
                  </a:solidFill>
                </a:endParaRPr>
              </a:p>
            </p:txBody>
          </p:sp>
          <p:sp>
            <p:nvSpPr>
              <p:cNvPr id="28" name="Rectangle 66"/>
              <p:cNvSpPr>
                <a:spLocks noChangeArrowheads="1"/>
              </p:cNvSpPr>
              <p:nvPr/>
            </p:nvSpPr>
            <p:spPr bwMode="auto">
              <a:xfrm>
                <a:off x="7310438" y="4226503"/>
                <a:ext cx="1857375" cy="3939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defRPr kumimoji="1" sz="8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8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8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8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8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9pPr>
              </a:lstStyle>
              <a:p>
                <a:pPr eaLnBrk="1" hangingPunct="1">
                  <a:lnSpc>
                    <a:spcPct val="160000"/>
                  </a:lnSpc>
                </a:pPr>
                <a:r>
                  <a:rPr lang="ja-JP" altLang="en-US" dirty="0">
                    <a:solidFill>
                      <a:srgbClr val="003A1A"/>
                    </a:solidFill>
                  </a:rPr>
                  <a:t>入力スキップ等お客様に合わせて入力項目の設定が可能です。</a:t>
                </a:r>
                <a:endParaRPr lang="en-US" altLang="ja-JP" dirty="0">
                  <a:solidFill>
                    <a:srgbClr val="003A1A"/>
                  </a:solidFill>
                </a:endParaRPr>
              </a:p>
            </p:txBody>
          </p:sp>
          <p:sp>
            <p:nvSpPr>
              <p:cNvPr id="29" name="Rectangle 66"/>
              <p:cNvSpPr>
                <a:spLocks noChangeArrowheads="1"/>
              </p:cNvSpPr>
              <p:nvPr/>
            </p:nvSpPr>
            <p:spPr bwMode="auto">
              <a:xfrm>
                <a:off x="7310438" y="4836107"/>
                <a:ext cx="1857375" cy="3806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defRPr kumimoji="1" sz="8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8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8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8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8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9pPr>
              </a:lstStyle>
              <a:p>
                <a:pPr eaLnBrk="1" hangingPunct="1">
                  <a:lnSpc>
                    <a:spcPct val="160000"/>
                  </a:lnSpc>
                </a:pPr>
                <a:r>
                  <a:rPr lang="ja-JP" altLang="en-US" dirty="0">
                    <a:solidFill>
                      <a:srgbClr val="003A1A"/>
                    </a:solidFill>
                  </a:rPr>
                  <a:t>承認やスタンプ機能で複数人によるチェックが可能</a:t>
                </a:r>
                <a:r>
                  <a:rPr lang="ja-JP" altLang="en-US" dirty="0" smtClean="0">
                    <a:solidFill>
                      <a:srgbClr val="003A1A"/>
                    </a:solidFill>
                  </a:rPr>
                  <a:t>。</a:t>
                </a:r>
                <a:endParaRPr lang="en-US" altLang="ja-JP" dirty="0">
                  <a:solidFill>
                    <a:srgbClr val="003A1A"/>
                  </a:solidFill>
                </a:endParaRPr>
              </a:p>
            </p:txBody>
          </p:sp>
          <p:sp>
            <p:nvSpPr>
              <p:cNvPr id="30" name="Rectangle 66"/>
              <p:cNvSpPr>
                <a:spLocks noChangeArrowheads="1"/>
              </p:cNvSpPr>
              <p:nvPr/>
            </p:nvSpPr>
            <p:spPr bwMode="auto">
              <a:xfrm>
                <a:off x="7310438" y="5416232"/>
                <a:ext cx="1857375" cy="4141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defRPr kumimoji="1" sz="8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8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8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8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8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9pPr>
              </a:lstStyle>
              <a:p>
                <a:pPr eaLnBrk="1" hangingPunct="1">
                  <a:lnSpc>
                    <a:spcPct val="160000"/>
                  </a:lnSpc>
                </a:pPr>
                <a:r>
                  <a:rPr lang="ja-JP" altLang="en-US" dirty="0" smtClean="0">
                    <a:solidFill>
                      <a:srgbClr val="003A1A"/>
                    </a:solidFill>
                  </a:rPr>
                  <a:t>確定</a:t>
                </a:r>
                <a:r>
                  <a:rPr lang="ja-JP" altLang="en-US" dirty="0">
                    <a:solidFill>
                      <a:srgbClr val="003A1A"/>
                    </a:solidFill>
                  </a:rPr>
                  <a:t>していない伝票は仮伝票で登録。集計から任意に除く事が出来ます。</a:t>
                </a:r>
                <a:endParaRPr lang="en-US" altLang="ja-JP" dirty="0">
                  <a:solidFill>
                    <a:srgbClr val="003A1A"/>
                  </a:solidFill>
                </a:endParaRPr>
              </a:p>
            </p:txBody>
          </p:sp>
          <p:sp>
            <p:nvSpPr>
              <p:cNvPr id="31" name="Line 72"/>
              <p:cNvSpPr>
                <a:spLocks noChangeShapeType="1"/>
              </p:cNvSpPr>
              <p:nvPr/>
            </p:nvSpPr>
            <p:spPr bwMode="auto">
              <a:xfrm>
                <a:off x="6070630" y="4209262"/>
                <a:ext cx="3240088" cy="0"/>
              </a:xfrm>
              <a:prstGeom prst="line">
                <a:avLst/>
              </a:prstGeom>
              <a:noFill/>
              <a:ln w="3175">
                <a:solidFill>
                  <a:srgbClr val="003A1A"/>
                </a:solidFill>
                <a:prstDash val="sysDot"/>
                <a:round/>
                <a:headEnd/>
                <a:tailEnd/>
              </a:ln>
              <a:extLst>
                <a:ext uri="{909E8E84-426E-40dd-AFC4-6F175D3DCCD1}">
                  <a14:hiddenFill xmlns:a14="http://schemas.microsoft.com/office/drawing/2010/main" xmlns="">
                    <a:noFill/>
                  </a14:hiddenFill>
                </a:ext>
              </a:extLst>
            </p:spPr>
            <p:txBody>
              <a:bodyPr wrap="none" anchor="ctr"/>
              <a:lstStyle/>
              <a:p>
                <a:endParaRPr lang="ja-JP" altLang="en-US"/>
              </a:p>
            </p:txBody>
          </p:sp>
          <p:sp>
            <p:nvSpPr>
              <p:cNvPr id="32" name="Line 72"/>
              <p:cNvSpPr>
                <a:spLocks noChangeShapeType="1"/>
              </p:cNvSpPr>
              <p:nvPr/>
            </p:nvSpPr>
            <p:spPr bwMode="auto">
              <a:xfrm>
                <a:off x="6070630" y="4783543"/>
                <a:ext cx="3240088" cy="0"/>
              </a:xfrm>
              <a:prstGeom prst="line">
                <a:avLst/>
              </a:prstGeom>
              <a:noFill/>
              <a:ln w="3175">
                <a:solidFill>
                  <a:srgbClr val="003A1A"/>
                </a:solidFill>
                <a:prstDash val="sysDot"/>
                <a:round/>
                <a:headEnd/>
                <a:tailEnd/>
              </a:ln>
              <a:extLst>
                <a:ext uri="{909E8E84-426E-40dd-AFC4-6F175D3DCCD1}">
                  <a14:hiddenFill xmlns:a14="http://schemas.microsoft.com/office/drawing/2010/main" xmlns="">
                    <a:noFill/>
                  </a14:hiddenFill>
                </a:ext>
              </a:extLst>
            </p:spPr>
            <p:txBody>
              <a:bodyPr wrap="none" anchor="ctr"/>
              <a:lstStyle/>
              <a:p>
                <a:endParaRPr lang="ja-JP" altLang="en-US"/>
              </a:p>
            </p:txBody>
          </p:sp>
          <p:sp>
            <p:nvSpPr>
              <p:cNvPr id="33" name="Line 72"/>
              <p:cNvSpPr>
                <a:spLocks noChangeShapeType="1"/>
              </p:cNvSpPr>
              <p:nvPr/>
            </p:nvSpPr>
            <p:spPr bwMode="auto">
              <a:xfrm>
                <a:off x="6070630" y="5357826"/>
                <a:ext cx="3240088" cy="0"/>
              </a:xfrm>
              <a:prstGeom prst="line">
                <a:avLst/>
              </a:prstGeom>
              <a:noFill/>
              <a:ln w="3175">
                <a:solidFill>
                  <a:srgbClr val="003A1A"/>
                </a:solidFill>
                <a:prstDash val="sysDot"/>
                <a:round/>
                <a:headEnd/>
                <a:tailEnd/>
              </a:ln>
              <a:extLst>
                <a:ext uri="{909E8E84-426E-40dd-AFC4-6F175D3DCCD1}">
                  <a14:hiddenFill xmlns:a14="http://schemas.microsoft.com/office/drawing/2010/main" xmlns="">
                    <a:noFill/>
                  </a14:hiddenFill>
                </a:ext>
              </a:extLst>
            </p:spPr>
            <p:txBody>
              <a:bodyPr wrap="none" anchor="ctr"/>
              <a:lstStyle/>
              <a:p>
                <a:endParaRPr lang="ja-JP" altLang="en-US"/>
              </a:p>
            </p:txBody>
          </p:sp>
        </p:grpSp>
      </p:grpSp>
      <p:pic>
        <p:nvPicPr>
          <p:cNvPr id="3" name="図 2" descr="一元管理図表_レッツ_パワーポイント-4.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64288" y="412224"/>
            <a:ext cx="1635661" cy="642166"/>
          </a:xfrm>
          <a:prstGeom prst="rect">
            <a:avLst/>
          </a:prstGeom>
        </p:spPr>
      </p:pic>
    </p:spTree>
    <p:extLst>
      <p:ext uri="{BB962C8B-B14F-4D97-AF65-F5344CB8AC3E}">
        <p14:creationId xmlns:p14="http://schemas.microsoft.com/office/powerpoint/2010/main" val="624426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図 19" descr="レッツ_見出しビジュアル150518-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2096" y="1268760"/>
            <a:ext cx="3283591" cy="324613"/>
          </a:xfrm>
          <a:prstGeom prst="rect">
            <a:avLst/>
          </a:prstGeom>
        </p:spPr>
      </p:pic>
      <p:pic>
        <p:nvPicPr>
          <p:cNvPr id="26" name="図 25" descr="レッツ_パワーポイント_バックグラウンド150517-2-a.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359" y="1268760"/>
            <a:ext cx="4538689" cy="324613"/>
          </a:xfrm>
          <a:prstGeom prst="rect">
            <a:avLst/>
          </a:prstGeom>
        </p:spPr>
      </p:pic>
      <p:sp>
        <p:nvSpPr>
          <p:cNvPr id="2" name="タイトル 1"/>
          <p:cNvSpPr>
            <a:spLocks noGrp="1"/>
          </p:cNvSpPr>
          <p:nvPr>
            <p:ph type="title"/>
          </p:nvPr>
        </p:nvSpPr>
        <p:spPr>
          <a:xfrm>
            <a:off x="395536" y="553074"/>
            <a:ext cx="8208912" cy="504056"/>
          </a:xfrm>
        </p:spPr>
        <p:txBody>
          <a:bodyPr/>
          <a:lstStyle/>
          <a:p>
            <a:r>
              <a:rPr kumimoji="1" lang="ja-JP" altLang="en-US" dirty="0" smtClean="0"/>
              <a:t>出面</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0FEEE2AB-63E1-4BDE-A4B8-36AA684E8B0E}" type="slidenum">
              <a:rPr lang="en-US" altLang="ja-JP" smtClean="0"/>
              <a:pPr>
                <a:defRPr/>
              </a:pPr>
              <a:t>13</a:t>
            </a:fld>
            <a:endParaRPr lang="en-US" altLang="ja-JP"/>
          </a:p>
        </p:txBody>
      </p:sp>
      <p:sp>
        <p:nvSpPr>
          <p:cNvPr id="7" name="テキスト ボックス 7"/>
          <p:cNvSpPr txBox="1">
            <a:spLocks noChangeArrowheads="1"/>
          </p:cNvSpPr>
          <p:nvPr/>
        </p:nvSpPr>
        <p:spPr bwMode="auto">
          <a:xfrm>
            <a:off x="470997" y="1701949"/>
            <a:ext cx="4457700" cy="285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kumimoji="1" sz="8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8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8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8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8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9pPr>
          </a:lstStyle>
          <a:p>
            <a:pPr eaLnBrk="1" hangingPunct="1"/>
            <a:r>
              <a:rPr lang="ja-JP" altLang="en-US" sz="900" dirty="0"/>
              <a:t>見落としやすい労務費も作業日報より出面書へ入力すれば正確に原価を把握できます。</a:t>
            </a:r>
            <a:endParaRPr lang="en-US" altLang="ja-JP" sz="900" dirty="0"/>
          </a:p>
          <a:p>
            <a:pPr eaLnBrk="1" hangingPunct="1"/>
            <a:r>
              <a:rPr lang="ja-JP" altLang="en-US" sz="900" dirty="0"/>
              <a:t>工種や作業毎の作業時間集計にも対応自社重機の管理にも応用できます。</a:t>
            </a:r>
            <a:endParaRPr lang="en-US" altLang="ja-JP" sz="900" dirty="0"/>
          </a:p>
        </p:txBody>
      </p:sp>
      <p:sp>
        <p:nvSpPr>
          <p:cNvPr id="9" name="Rectangle 18"/>
          <p:cNvSpPr>
            <a:spLocks noChangeArrowheads="1"/>
          </p:cNvSpPr>
          <p:nvPr/>
        </p:nvSpPr>
        <p:spPr bwMode="auto">
          <a:xfrm>
            <a:off x="657190" y="1320475"/>
            <a:ext cx="71120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kumimoji="1" sz="8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8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8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8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8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9pPr>
          </a:lstStyle>
          <a:p>
            <a:pPr eaLnBrk="1" hangingPunct="1"/>
            <a:r>
              <a:rPr lang="ja-JP" altLang="en-US" sz="1400" dirty="0">
                <a:solidFill>
                  <a:srgbClr val="FFFFFF"/>
                </a:solidFill>
                <a:latin typeface="ＭＳ ゴシック" panose="020B0609070205080204" pitchFamily="49" charset="-128"/>
                <a:ea typeface="ＭＳ ゴシック" panose="020B0609070205080204" pitchFamily="49" charset="-128"/>
              </a:rPr>
              <a:t>出面管理</a:t>
            </a:r>
          </a:p>
        </p:txBody>
      </p:sp>
      <p:grpSp>
        <p:nvGrpSpPr>
          <p:cNvPr id="11" name="グループ化 19"/>
          <p:cNvGrpSpPr>
            <a:grpSpLocks/>
          </p:cNvGrpSpPr>
          <p:nvPr/>
        </p:nvGrpSpPr>
        <p:grpSpPr bwMode="auto">
          <a:xfrm>
            <a:off x="515864" y="2039456"/>
            <a:ext cx="885825" cy="668338"/>
            <a:chOff x="380968" y="2214554"/>
            <a:chExt cx="885825" cy="668337"/>
          </a:xfrm>
        </p:grpSpPr>
        <p:pic>
          <p:nvPicPr>
            <p:cNvPr id="12" name="Picture 21" descr="型.gif                                                         000A056CMacintosh HD                   BC62428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0968" y="2214554"/>
              <a:ext cx="885825" cy="668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Rectangle 22"/>
            <p:cNvSpPr>
              <a:spLocks noChangeArrowheads="1"/>
            </p:cNvSpPr>
            <p:nvPr/>
          </p:nvSpPr>
          <p:spPr bwMode="auto">
            <a:xfrm>
              <a:off x="523844" y="2614474"/>
              <a:ext cx="533400" cy="222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kumimoji="1" sz="8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8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8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8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8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9pPr>
            </a:lstStyle>
            <a:p>
              <a:pPr algn="ctr" eaLnBrk="1" hangingPunct="1"/>
              <a:r>
                <a:rPr lang="ja-JP" altLang="en-US" sz="1400" dirty="0">
                  <a:solidFill>
                    <a:srgbClr val="FF3300"/>
                  </a:solidFill>
                </a:rPr>
                <a:t>日付型</a:t>
              </a:r>
            </a:p>
          </p:txBody>
        </p:sp>
      </p:grpSp>
      <p:sp>
        <p:nvSpPr>
          <p:cNvPr id="16" name="Rectangle 19"/>
          <p:cNvSpPr>
            <a:spLocks noChangeArrowheads="1"/>
          </p:cNvSpPr>
          <p:nvPr/>
        </p:nvSpPr>
        <p:spPr bwMode="auto">
          <a:xfrm>
            <a:off x="5580574" y="1312531"/>
            <a:ext cx="355601" cy="2222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kumimoji="1" sz="8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8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8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8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8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9pPr>
          </a:lstStyle>
          <a:p>
            <a:pPr eaLnBrk="1" hangingPunct="1"/>
            <a:r>
              <a:rPr lang="ja-JP" altLang="en-US" sz="1400" dirty="0">
                <a:solidFill>
                  <a:srgbClr val="FFFFFF"/>
                </a:solidFill>
              </a:rPr>
              <a:t>出力</a:t>
            </a:r>
          </a:p>
        </p:txBody>
      </p:sp>
      <p:grpSp>
        <p:nvGrpSpPr>
          <p:cNvPr id="22" name="グループ化 18"/>
          <p:cNvGrpSpPr>
            <a:grpSpLocks/>
          </p:cNvGrpSpPr>
          <p:nvPr/>
        </p:nvGrpSpPr>
        <p:grpSpPr bwMode="auto">
          <a:xfrm>
            <a:off x="4185506" y="3450888"/>
            <a:ext cx="885820" cy="668448"/>
            <a:chOff x="523844" y="5800541"/>
            <a:chExt cx="885825" cy="668338"/>
          </a:xfrm>
        </p:grpSpPr>
        <p:pic>
          <p:nvPicPr>
            <p:cNvPr id="23" name="Picture 23" descr="型.gif                                                         000A056CMacintosh HD                   BC62428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3844" y="5800541"/>
              <a:ext cx="885825" cy="668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 name="Rectangle 24"/>
            <p:cNvSpPr>
              <a:spLocks noChangeArrowheads="1"/>
            </p:cNvSpPr>
            <p:nvPr/>
          </p:nvSpPr>
          <p:spPr bwMode="auto">
            <a:xfrm>
              <a:off x="600044" y="6194649"/>
              <a:ext cx="711200" cy="222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kumimoji="1" sz="8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8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8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8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8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9pPr>
            </a:lstStyle>
            <a:p>
              <a:pPr algn="ctr" eaLnBrk="1" hangingPunct="1"/>
              <a:r>
                <a:rPr lang="ja-JP" altLang="en-US" sz="1400" dirty="0">
                  <a:solidFill>
                    <a:srgbClr val="FF3300"/>
                  </a:solidFill>
                </a:rPr>
                <a:t>従業員型</a:t>
              </a:r>
            </a:p>
          </p:txBody>
        </p:sp>
      </p:grpSp>
      <p:pic>
        <p:nvPicPr>
          <p:cNvPr id="10" name="図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6467" y="2737252"/>
            <a:ext cx="3544899" cy="1915884"/>
          </a:xfrm>
          <a:prstGeom prst="rect">
            <a:avLst/>
          </a:prstGeom>
        </p:spPr>
      </p:pic>
      <p:pic>
        <p:nvPicPr>
          <p:cNvPr id="25" name="図 2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00766" y="4135924"/>
            <a:ext cx="3183072" cy="1901708"/>
          </a:xfrm>
          <a:prstGeom prst="rect">
            <a:avLst/>
          </a:prstGeom>
        </p:spPr>
      </p:pic>
      <p:pic>
        <p:nvPicPr>
          <p:cNvPr id="3" name="図 2"/>
          <p:cNvPicPr>
            <a:picLocks noChangeAspect="1"/>
          </p:cNvPicPr>
          <p:nvPr/>
        </p:nvPicPr>
        <p:blipFill>
          <a:blip r:embed="rId7"/>
          <a:stretch>
            <a:fillRect/>
          </a:stretch>
        </p:blipFill>
        <p:spPr>
          <a:xfrm>
            <a:off x="5364088" y="1706144"/>
            <a:ext cx="2840355" cy="1271588"/>
          </a:xfrm>
          <a:prstGeom prst="rect">
            <a:avLst/>
          </a:prstGeom>
          <a:ln>
            <a:solidFill>
              <a:schemeClr val="accent1"/>
            </a:solidFill>
          </a:ln>
        </p:spPr>
      </p:pic>
      <p:pic>
        <p:nvPicPr>
          <p:cNvPr id="5" name="図 4"/>
          <p:cNvPicPr>
            <a:picLocks noChangeAspect="1"/>
          </p:cNvPicPr>
          <p:nvPr/>
        </p:nvPicPr>
        <p:blipFill>
          <a:blip r:embed="rId8"/>
          <a:stretch>
            <a:fillRect/>
          </a:stretch>
        </p:blipFill>
        <p:spPr>
          <a:xfrm>
            <a:off x="5792302" y="2636912"/>
            <a:ext cx="2897505" cy="1323023"/>
          </a:xfrm>
          <a:prstGeom prst="rect">
            <a:avLst/>
          </a:prstGeom>
          <a:ln>
            <a:solidFill>
              <a:schemeClr val="accent1"/>
            </a:solidFill>
          </a:ln>
        </p:spPr>
      </p:pic>
      <p:pic>
        <p:nvPicPr>
          <p:cNvPr id="8" name="図 7" descr="一元管理図表_レッツ_パワーポイント-5.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204968" y="422877"/>
            <a:ext cx="1615504" cy="634253"/>
          </a:xfrm>
          <a:prstGeom prst="rect">
            <a:avLst/>
          </a:prstGeom>
        </p:spPr>
      </p:pic>
    </p:spTree>
    <p:extLst>
      <p:ext uri="{BB962C8B-B14F-4D97-AF65-F5344CB8AC3E}">
        <p14:creationId xmlns:p14="http://schemas.microsoft.com/office/powerpoint/2010/main" val="2097803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図 20" descr="レッツ_見出しビジュアル150518-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2096" y="1268760"/>
            <a:ext cx="3283591" cy="324613"/>
          </a:xfrm>
          <a:prstGeom prst="rect">
            <a:avLst/>
          </a:prstGeom>
        </p:spPr>
      </p:pic>
      <p:pic>
        <p:nvPicPr>
          <p:cNvPr id="29" name="図 28" descr="レッツ_パワーポイント_バックグラウンド150517-2-a.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359" y="3789040"/>
            <a:ext cx="4610697" cy="324613"/>
          </a:xfrm>
          <a:prstGeom prst="rect">
            <a:avLst/>
          </a:prstGeom>
        </p:spPr>
      </p:pic>
      <p:pic>
        <p:nvPicPr>
          <p:cNvPr id="27" name="図 26" descr="レッツ_パワーポイント_バックグラウンド150517-2-a.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359" y="1269691"/>
            <a:ext cx="4610697" cy="324613"/>
          </a:xfrm>
          <a:prstGeom prst="rect">
            <a:avLst/>
          </a:prstGeom>
        </p:spPr>
      </p:pic>
      <p:pic>
        <p:nvPicPr>
          <p:cNvPr id="10" name="図 9"/>
          <p:cNvPicPr>
            <a:picLocks noChangeAspect="1"/>
          </p:cNvPicPr>
          <p:nvPr/>
        </p:nvPicPr>
        <p:blipFill>
          <a:blip r:embed="rId4"/>
          <a:stretch>
            <a:fillRect/>
          </a:stretch>
        </p:blipFill>
        <p:spPr>
          <a:xfrm>
            <a:off x="5743555" y="2083673"/>
            <a:ext cx="1768793" cy="2497455"/>
          </a:xfrm>
          <a:prstGeom prst="rect">
            <a:avLst/>
          </a:prstGeom>
          <a:ln>
            <a:solidFill>
              <a:schemeClr val="accent1"/>
            </a:solidFill>
          </a:ln>
        </p:spPr>
      </p:pic>
      <p:sp>
        <p:nvSpPr>
          <p:cNvPr id="2" name="タイトル 1"/>
          <p:cNvSpPr>
            <a:spLocks noGrp="1"/>
          </p:cNvSpPr>
          <p:nvPr>
            <p:ph type="title"/>
          </p:nvPr>
        </p:nvSpPr>
        <p:spPr>
          <a:xfrm>
            <a:off x="376174" y="562709"/>
            <a:ext cx="8208912" cy="504056"/>
          </a:xfrm>
        </p:spPr>
        <p:txBody>
          <a:bodyPr/>
          <a:lstStyle/>
          <a:p>
            <a:r>
              <a:rPr kumimoji="1" lang="ja-JP" altLang="en-US" dirty="0" smtClean="0"/>
              <a:t>支払査定</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0FEEE2AB-63E1-4BDE-A4B8-36AA684E8B0E}" type="slidenum">
              <a:rPr lang="en-US" altLang="ja-JP" smtClean="0"/>
              <a:pPr>
                <a:defRPr/>
              </a:pPr>
              <a:t>14</a:t>
            </a:fld>
            <a:endParaRPr lang="en-US" altLang="ja-JP" dirty="0"/>
          </a:p>
        </p:txBody>
      </p:sp>
      <p:sp>
        <p:nvSpPr>
          <p:cNvPr id="6" name="テキスト ボックス 7"/>
          <p:cNvSpPr txBox="1">
            <a:spLocks noChangeArrowheads="1"/>
          </p:cNvSpPr>
          <p:nvPr/>
        </p:nvSpPr>
        <p:spPr bwMode="auto">
          <a:xfrm>
            <a:off x="467544" y="1683308"/>
            <a:ext cx="1395412" cy="714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defRPr kumimoji="1" sz="8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8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8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8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8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9pPr>
          </a:lstStyle>
          <a:p>
            <a:pPr eaLnBrk="1" hangingPunct="1"/>
            <a:r>
              <a:rPr lang="ja-JP" altLang="en-US" sz="900" dirty="0"/>
              <a:t>仕入伝票に入力したデータが支払金額として自動集計</a:t>
            </a:r>
            <a:endParaRPr lang="en-US" altLang="ja-JP" sz="900" dirty="0"/>
          </a:p>
          <a:p>
            <a:pPr eaLnBrk="1" hangingPunct="1"/>
            <a:r>
              <a:rPr lang="ja-JP" altLang="en-US" sz="900" dirty="0"/>
              <a:t>工事毎の支払金額をしっかり管理</a:t>
            </a:r>
            <a:r>
              <a:rPr lang="en-US" altLang="ja-JP" sz="900" dirty="0"/>
              <a:t> </a:t>
            </a:r>
            <a:r>
              <a:rPr lang="ja-JP" altLang="en-US" sz="900" dirty="0"/>
              <a:t>保留金にも対応しております。</a:t>
            </a:r>
            <a:endParaRPr lang="en-US" altLang="ja-JP" sz="900" dirty="0"/>
          </a:p>
        </p:txBody>
      </p:sp>
      <p:sp>
        <p:nvSpPr>
          <p:cNvPr id="8" name="Rectangle 24"/>
          <p:cNvSpPr>
            <a:spLocks noChangeArrowheads="1"/>
          </p:cNvSpPr>
          <p:nvPr/>
        </p:nvSpPr>
        <p:spPr bwMode="auto">
          <a:xfrm>
            <a:off x="657108" y="1313649"/>
            <a:ext cx="711200" cy="222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kumimoji="1" sz="8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8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8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8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8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9pPr>
          </a:lstStyle>
          <a:p>
            <a:pPr eaLnBrk="1" hangingPunct="1"/>
            <a:r>
              <a:rPr lang="ja-JP" altLang="en-US" sz="1400" dirty="0">
                <a:solidFill>
                  <a:srgbClr val="FFFFFF"/>
                </a:solidFill>
              </a:rPr>
              <a:t>支払査定</a:t>
            </a:r>
          </a:p>
        </p:txBody>
      </p:sp>
      <p:sp>
        <p:nvSpPr>
          <p:cNvPr id="12" name="テキスト ボックス 7"/>
          <p:cNvSpPr txBox="1">
            <a:spLocks noChangeArrowheads="1"/>
          </p:cNvSpPr>
          <p:nvPr/>
        </p:nvSpPr>
        <p:spPr bwMode="auto">
          <a:xfrm>
            <a:off x="467545" y="4249244"/>
            <a:ext cx="1395412" cy="5714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a:defRPr kumimoji="1" sz="8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8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8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8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8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9pPr>
          </a:lstStyle>
          <a:p>
            <a:pPr eaLnBrk="1" hangingPunct="1"/>
            <a:r>
              <a:rPr lang="ja-JP" altLang="en-US" sz="900" dirty="0"/>
              <a:t>仕入先の支払条件より振込や手形の金額を自動計算</a:t>
            </a:r>
            <a:endParaRPr lang="en-US" altLang="ja-JP" sz="900" dirty="0"/>
          </a:p>
          <a:p>
            <a:pPr eaLnBrk="1" hangingPunct="1"/>
            <a:r>
              <a:rPr lang="ja-JP" altLang="en-US" sz="900" dirty="0"/>
              <a:t>また、安全協力会費の自動計算も可能です。</a:t>
            </a:r>
            <a:endParaRPr lang="en-US" altLang="ja-JP" sz="900" dirty="0"/>
          </a:p>
        </p:txBody>
      </p:sp>
      <p:sp>
        <p:nvSpPr>
          <p:cNvPr id="14" name="Rectangle 28"/>
          <p:cNvSpPr>
            <a:spLocks noChangeArrowheads="1"/>
          </p:cNvSpPr>
          <p:nvPr/>
        </p:nvSpPr>
        <p:spPr bwMode="auto">
          <a:xfrm>
            <a:off x="664588" y="3837560"/>
            <a:ext cx="1422400" cy="2222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kumimoji="1" sz="8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8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8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8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8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9pPr>
          </a:lstStyle>
          <a:p>
            <a:pPr eaLnBrk="1" hangingPunct="1"/>
            <a:r>
              <a:rPr lang="ja-JP" altLang="en-US" sz="1400" dirty="0">
                <a:solidFill>
                  <a:srgbClr val="FFFFFF"/>
                </a:solidFill>
              </a:rPr>
              <a:t>区分別支払予定表</a:t>
            </a:r>
          </a:p>
        </p:txBody>
      </p:sp>
      <p:sp>
        <p:nvSpPr>
          <p:cNvPr id="18" name="Rectangle 25"/>
          <p:cNvSpPr>
            <a:spLocks noChangeArrowheads="1"/>
          </p:cNvSpPr>
          <p:nvPr/>
        </p:nvSpPr>
        <p:spPr bwMode="auto">
          <a:xfrm>
            <a:off x="5580112" y="1320264"/>
            <a:ext cx="1471613" cy="222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kumimoji="1" sz="8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8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8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8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8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9pPr>
          </a:lstStyle>
          <a:p>
            <a:pPr eaLnBrk="1" hangingPunct="1"/>
            <a:r>
              <a:rPr lang="ja-JP" altLang="en-US" sz="1400" dirty="0">
                <a:solidFill>
                  <a:srgbClr val="FFFFFF"/>
                </a:solidFill>
              </a:rPr>
              <a:t>振込依頼</a:t>
            </a:r>
            <a:r>
              <a:rPr lang="en-US" altLang="ja-JP" sz="1400" dirty="0">
                <a:solidFill>
                  <a:srgbClr val="FFFFFF"/>
                </a:solidFill>
              </a:rPr>
              <a:t> </a:t>
            </a:r>
            <a:r>
              <a:rPr lang="ja-JP" altLang="en-US" sz="1400" dirty="0">
                <a:solidFill>
                  <a:srgbClr val="FFFFFF"/>
                </a:solidFill>
              </a:rPr>
              <a:t>ＦＢ連動</a:t>
            </a:r>
          </a:p>
        </p:txBody>
      </p:sp>
      <p:sp>
        <p:nvSpPr>
          <p:cNvPr id="19" name="テキスト ボックス 22"/>
          <p:cNvSpPr txBox="1">
            <a:spLocks noChangeArrowheads="1"/>
          </p:cNvSpPr>
          <p:nvPr/>
        </p:nvSpPr>
        <p:spPr bwMode="auto">
          <a:xfrm>
            <a:off x="5392096" y="1700808"/>
            <a:ext cx="3086100" cy="285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kumimoji="1" sz="8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8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8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8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8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9pPr>
          </a:lstStyle>
          <a:p>
            <a:pPr eaLnBrk="1" hangingPunct="1"/>
            <a:r>
              <a:rPr lang="ja-JP" altLang="en-US" sz="900" dirty="0"/>
              <a:t>支払査定で確定した金額が自動的に支払伝票として登録され</a:t>
            </a:r>
            <a:endParaRPr lang="en-US" altLang="ja-JP" sz="900" dirty="0"/>
          </a:p>
          <a:p>
            <a:pPr eaLnBrk="1" hangingPunct="1"/>
            <a:r>
              <a:rPr lang="ja-JP" altLang="en-US" sz="900" dirty="0"/>
              <a:t>仕入先元帳他買掛金の管理にお役立て頂けます。</a:t>
            </a:r>
            <a:endParaRPr lang="en-US" altLang="ja-JP" sz="900" dirty="0"/>
          </a:p>
        </p:txBody>
      </p:sp>
      <p:pic>
        <p:nvPicPr>
          <p:cNvPr id="9" name="図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44216" y="1752104"/>
            <a:ext cx="3131840" cy="1842622"/>
          </a:xfrm>
          <a:prstGeom prst="rect">
            <a:avLst/>
          </a:prstGeom>
        </p:spPr>
      </p:pic>
      <p:pic>
        <p:nvPicPr>
          <p:cNvPr id="23" name="図 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37034" y="4249244"/>
            <a:ext cx="3131840" cy="1660152"/>
          </a:xfrm>
          <a:prstGeom prst="rect">
            <a:avLst/>
          </a:prstGeom>
        </p:spPr>
      </p:pic>
      <p:pic>
        <p:nvPicPr>
          <p:cNvPr id="3" name="図 2"/>
          <p:cNvPicPr>
            <a:picLocks noChangeAspect="1"/>
          </p:cNvPicPr>
          <p:nvPr/>
        </p:nvPicPr>
        <p:blipFill>
          <a:blip r:embed="rId7"/>
          <a:stretch>
            <a:fillRect/>
          </a:stretch>
        </p:blipFill>
        <p:spPr>
          <a:xfrm>
            <a:off x="6716830" y="3629111"/>
            <a:ext cx="1605915" cy="2280285"/>
          </a:xfrm>
          <a:prstGeom prst="rect">
            <a:avLst/>
          </a:prstGeom>
          <a:ln>
            <a:solidFill>
              <a:schemeClr val="accent1"/>
            </a:solidFill>
          </a:ln>
        </p:spPr>
      </p:pic>
      <p:pic>
        <p:nvPicPr>
          <p:cNvPr id="15" name="図 14" descr="一元管理図表_レッツ_パワーポイント-6.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64288" y="423575"/>
            <a:ext cx="1607094" cy="629161"/>
          </a:xfrm>
          <a:prstGeom prst="rect">
            <a:avLst/>
          </a:prstGeom>
        </p:spPr>
      </p:pic>
    </p:spTree>
    <p:extLst>
      <p:ext uri="{BB962C8B-B14F-4D97-AF65-F5344CB8AC3E}">
        <p14:creationId xmlns:p14="http://schemas.microsoft.com/office/powerpoint/2010/main" val="2736029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descr="レッツ_見出しビジュアル150518-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2096" y="1266825"/>
            <a:ext cx="3283591" cy="324613"/>
          </a:xfrm>
          <a:prstGeom prst="rect">
            <a:avLst/>
          </a:prstGeom>
        </p:spPr>
      </p:pic>
      <p:pic>
        <p:nvPicPr>
          <p:cNvPr id="25" name="図 24" descr="レッツ_パワーポイント_バックグラウンド150517-2-a.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359" y="4383906"/>
            <a:ext cx="4610697" cy="324613"/>
          </a:xfrm>
          <a:prstGeom prst="rect">
            <a:avLst/>
          </a:prstGeom>
        </p:spPr>
      </p:pic>
      <p:pic>
        <p:nvPicPr>
          <p:cNvPr id="19" name="図 18" descr="レッツ_パワーポイント_バックグラウンド150517-2-a.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359" y="1276846"/>
            <a:ext cx="4610697" cy="324613"/>
          </a:xfrm>
          <a:prstGeom prst="rect">
            <a:avLst/>
          </a:prstGeom>
        </p:spPr>
      </p:pic>
      <p:sp>
        <p:nvSpPr>
          <p:cNvPr id="2" name="タイトル 1"/>
          <p:cNvSpPr>
            <a:spLocks noGrp="1"/>
          </p:cNvSpPr>
          <p:nvPr>
            <p:ph type="title"/>
          </p:nvPr>
        </p:nvSpPr>
        <p:spPr>
          <a:xfrm>
            <a:off x="380346" y="548680"/>
            <a:ext cx="8208912" cy="504056"/>
          </a:xfrm>
        </p:spPr>
        <p:txBody>
          <a:bodyPr/>
          <a:lstStyle/>
          <a:p>
            <a:r>
              <a:rPr kumimoji="1" lang="ja-JP" altLang="en-US" dirty="0" smtClean="0"/>
              <a:t>請求</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0FEEE2AB-63E1-4BDE-A4B8-36AA684E8B0E}" type="slidenum">
              <a:rPr lang="en-US" altLang="ja-JP" smtClean="0"/>
              <a:pPr>
                <a:defRPr/>
              </a:pPr>
              <a:t>15</a:t>
            </a:fld>
            <a:endParaRPr lang="en-US" altLang="ja-JP"/>
          </a:p>
        </p:txBody>
      </p:sp>
      <p:sp>
        <p:nvSpPr>
          <p:cNvPr id="5" name="テキスト ボックス 7"/>
          <p:cNvSpPr txBox="1">
            <a:spLocks noChangeArrowheads="1"/>
          </p:cNvSpPr>
          <p:nvPr/>
        </p:nvSpPr>
        <p:spPr bwMode="auto">
          <a:xfrm>
            <a:off x="489298" y="1700808"/>
            <a:ext cx="4520902" cy="428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a:defRPr kumimoji="1" sz="8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8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8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8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8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9pPr>
          </a:lstStyle>
          <a:p>
            <a:pPr eaLnBrk="1" hangingPunct="1"/>
            <a:r>
              <a:rPr lang="ja-JP" altLang="en-US" sz="900" dirty="0"/>
              <a:t>工事毎に売上計上、多彩な請求書の発行が可能です。</a:t>
            </a:r>
            <a:endParaRPr lang="en-US" altLang="ja-JP" sz="900" dirty="0"/>
          </a:p>
          <a:p>
            <a:pPr eaLnBrk="1" hangingPunct="1"/>
            <a:r>
              <a:rPr lang="ja-JP" altLang="en-US" sz="900" dirty="0"/>
              <a:t>請求残高が自動セットされるので入力も簡単</a:t>
            </a:r>
            <a:r>
              <a:rPr lang="en-US" altLang="ja-JP" sz="900" dirty="0"/>
              <a:t> </a:t>
            </a:r>
            <a:r>
              <a:rPr lang="ja-JP" altLang="en-US" sz="900" dirty="0"/>
              <a:t>見積からの複写も可能</a:t>
            </a:r>
            <a:endParaRPr lang="en-US" altLang="ja-JP" sz="900" dirty="0"/>
          </a:p>
          <a:p>
            <a:pPr eaLnBrk="1" hangingPunct="1"/>
            <a:r>
              <a:rPr lang="ja-JP" altLang="en-US" sz="900" dirty="0"/>
              <a:t>入金予定日も自動セットされ、回収予定表にもお役立て頂けます。</a:t>
            </a:r>
            <a:endParaRPr lang="en-US" altLang="ja-JP" sz="900" dirty="0"/>
          </a:p>
        </p:txBody>
      </p:sp>
      <p:sp>
        <p:nvSpPr>
          <p:cNvPr id="7" name="Rectangle 15"/>
          <p:cNvSpPr>
            <a:spLocks noChangeArrowheads="1"/>
          </p:cNvSpPr>
          <p:nvPr/>
        </p:nvSpPr>
        <p:spPr bwMode="auto">
          <a:xfrm>
            <a:off x="676490" y="1327927"/>
            <a:ext cx="711200" cy="222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kumimoji="1" sz="8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8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8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8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8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9pPr>
          </a:lstStyle>
          <a:p>
            <a:pPr eaLnBrk="1" hangingPunct="1"/>
            <a:r>
              <a:rPr lang="ja-JP" altLang="en-US" sz="1400" dirty="0">
                <a:solidFill>
                  <a:srgbClr val="FFFFFF"/>
                </a:solidFill>
              </a:rPr>
              <a:t>売上入力</a:t>
            </a:r>
          </a:p>
        </p:txBody>
      </p:sp>
      <p:sp>
        <p:nvSpPr>
          <p:cNvPr id="16" name="Rectangle 25"/>
          <p:cNvSpPr>
            <a:spLocks noChangeArrowheads="1"/>
          </p:cNvSpPr>
          <p:nvPr/>
        </p:nvSpPr>
        <p:spPr bwMode="auto">
          <a:xfrm>
            <a:off x="5591034" y="1317826"/>
            <a:ext cx="538682" cy="215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kumimoji="1" sz="8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8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8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8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8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9pPr>
          </a:lstStyle>
          <a:p>
            <a:pPr eaLnBrk="1" hangingPunct="1"/>
            <a:r>
              <a:rPr lang="ja-JP" altLang="en-US" sz="1400" dirty="0">
                <a:solidFill>
                  <a:srgbClr val="FFFFFF"/>
                </a:solidFill>
              </a:rPr>
              <a:t>請求書</a:t>
            </a:r>
          </a:p>
        </p:txBody>
      </p:sp>
      <p:sp>
        <p:nvSpPr>
          <p:cNvPr id="20" name="Rectangle 28"/>
          <p:cNvSpPr>
            <a:spLocks noChangeArrowheads="1"/>
          </p:cNvSpPr>
          <p:nvPr/>
        </p:nvSpPr>
        <p:spPr bwMode="auto">
          <a:xfrm>
            <a:off x="671767" y="4430497"/>
            <a:ext cx="718188" cy="2154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kumimoji="1" sz="8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8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8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8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8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9pPr>
          </a:lstStyle>
          <a:p>
            <a:pPr eaLnBrk="1" hangingPunct="1"/>
            <a:r>
              <a:rPr lang="ja-JP" altLang="en-US" sz="1400" dirty="0">
                <a:solidFill>
                  <a:srgbClr val="FFFFFF"/>
                </a:solidFill>
              </a:rPr>
              <a:t>入力設定</a:t>
            </a:r>
          </a:p>
        </p:txBody>
      </p:sp>
      <p:sp>
        <p:nvSpPr>
          <p:cNvPr id="21" name="テキスト ボックス 7"/>
          <p:cNvSpPr txBox="1">
            <a:spLocks noChangeArrowheads="1"/>
          </p:cNvSpPr>
          <p:nvPr/>
        </p:nvSpPr>
        <p:spPr bwMode="auto">
          <a:xfrm>
            <a:off x="489299" y="4808185"/>
            <a:ext cx="2642542"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a:defRPr kumimoji="1" sz="8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8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8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8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8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9pPr>
          </a:lstStyle>
          <a:p>
            <a:pPr eaLnBrk="1" hangingPunct="1"/>
            <a:r>
              <a:rPr lang="ja-JP" altLang="en-US" sz="900" dirty="0"/>
              <a:t>入力項目の選択など、お客様のニーズに応じて設定が可能となっております。</a:t>
            </a:r>
            <a:endParaRPr lang="en-US" altLang="ja-JP" sz="900" dirty="0"/>
          </a:p>
        </p:txBody>
      </p:sp>
      <p:pic>
        <p:nvPicPr>
          <p:cNvPr id="9" name="図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701" y="2211985"/>
            <a:ext cx="3169493" cy="2008023"/>
          </a:xfrm>
          <a:prstGeom prst="rect">
            <a:avLst/>
          </a:prstGeom>
        </p:spPr>
      </p:pic>
      <p:pic>
        <p:nvPicPr>
          <p:cNvPr id="22" name="図 21"/>
          <p:cNvPicPr>
            <a:picLocks noChangeAspect="1"/>
          </p:cNvPicPr>
          <p:nvPr/>
        </p:nvPicPr>
        <p:blipFill>
          <a:blip r:embed="rId5"/>
          <a:stretch>
            <a:fillRect/>
          </a:stretch>
        </p:blipFill>
        <p:spPr>
          <a:xfrm>
            <a:off x="3734192" y="4509120"/>
            <a:ext cx="1092343" cy="1676239"/>
          </a:xfrm>
          <a:prstGeom prst="rect">
            <a:avLst/>
          </a:prstGeom>
        </p:spPr>
      </p:pic>
      <p:pic>
        <p:nvPicPr>
          <p:cNvPr id="10" name="図 9"/>
          <p:cNvPicPr>
            <a:picLocks noChangeAspect="1"/>
          </p:cNvPicPr>
          <p:nvPr/>
        </p:nvPicPr>
        <p:blipFill>
          <a:blip r:embed="rId6"/>
          <a:stretch>
            <a:fillRect/>
          </a:stretch>
        </p:blipFill>
        <p:spPr>
          <a:xfrm>
            <a:off x="5495637" y="1844824"/>
            <a:ext cx="1784053" cy="2533355"/>
          </a:xfrm>
          <a:prstGeom prst="rect">
            <a:avLst/>
          </a:prstGeom>
          <a:ln>
            <a:solidFill>
              <a:schemeClr val="accent1"/>
            </a:solidFill>
          </a:ln>
        </p:spPr>
      </p:pic>
      <p:pic>
        <p:nvPicPr>
          <p:cNvPr id="3" name="図 2"/>
          <p:cNvPicPr>
            <a:picLocks noChangeAspect="1"/>
          </p:cNvPicPr>
          <p:nvPr/>
        </p:nvPicPr>
        <p:blipFill>
          <a:blip r:embed="rId7"/>
          <a:stretch>
            <a:fillRect/>
          </a:stretch>
        </p:blipFill>
        <p:spPr>
          <a:xfrm>
            <a:off x="6732240" y="3293253"/>
            <a:ext cx="1711643" cy="2431733"/>
          </a:xfrm>
          <a:prstGeom prst="rect">
            <a:avLst/>
          </a:prstGeom>
          <a:ln>
            <a:solidFill>
              <a:schemeClr val="accent1"/>
            </a:solidFill>
          </a:ln>
        </p:spPr>
      </p:pic>
      <p:pic>
        <p:nvPicPr>
          <p:cNvPr id="11" name="図 10" descr="一元管理図表_レッツ_パワーポイント-8.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64288" y="476673"/>
            <a:ext cx="1612790" cy="631390"/>
          </a:xfrm>
          <a:prstGeom prst="rect">
            <a:avLst/>
          </a:prstGeom>
        </p:spPr>
      </p:pic>
    </p:spTree>
    <p:extLst>
      <p:ext uri="{BB962C8B-B14F-4D97-AF65-F5344CB8AC3E}">
        <p14:creationId xmlns:p14="http://schemas.microsoft.com/office/powerpoint/2010/main" val="2290280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図 18" descr="レッツ_見出しビジュアル150518-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2096" y="1266825"/>
            <a:ext cx="3283591" cy="324613"/>
          </a:xfrm>
          <a:prstGeom prst="rect">
            <a:avLst/>
          </a:prstGeom>
        </p:spPr>
      </p:pic>
      <p:pic>
        <p:nvPicPr>
          <p:cNvPr id="24" name="図 23" descr="レッツ_パワーポイント_バックグラウンド150517-2-a.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359" y="3752003"/>
            <a:ext cx="4610697" cy="324613"/>
          </a:xfrm>
          <a:prstGeom prst="rect">
            <a:avLst/>
          </a:prstGeom>
        </p:spPr>
      </p:pic>
      <p:pic>
        <p:nvPicPr>
          <p:cNvPr id="25" name="図 24" descr="レッツ_パワーポイント_バックグラウンド150517-2-a.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359" y="1270672"/>
            <a:ext cx="4610697" cy="324613"/>
          </a:xfrm>
          <a:prstGeom prst="rect">
            <a:avLst/>
          </a:prstGeom>
        </p:spPr>
      </p:pic>
      <p:sp>
        <p:nvSpPr>
          <p:cNvPr id="2" name="タイトル 1"/>
          <p:cNvSpPr>
            <a:spLocks noGrp="1"/>
          </p:cNvSpPr>
          <p:nvPr>
            <p:ph type="title"/>
          </p:nvPr>
        </p:nvSpPr>
        <p:spPr>
          <a:xfrm>
            <a:off x="393576" y="587923"/>
            <a:ext cx="8208912" cy="504056"/>
          </a:xfrm>
        </p:spPr>
        <p:txBody>
          <a:bodyPr/>
          <a:lstStyle/>
          <a:p>
            <a:r>
              <a:rPr kumimoji="1" lang="ja-JP" altLang="en-US" dirty="0" smtClean="0"/>
              <a:t>入金</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0FEEE2AB-63E1-4BDE-A4B8-36AA684E8B0E}" type="slidenum">
              <a:rPr lang="en-US" altLang="ja-JP" smtClean="0"/>
              <a:pPr>
                <a:defRPr/>
              </a:pPr>
              <a:t>16</a:t>
            </a:fld>
            <a:endParaRPr lang="en-US" altLang="ja-JP"/>
          </a:p>
        </p:txBody>
      </p:sp>
      <p:sp>
        <p:nvSpPr>
          <p:cNvPr id="6" name="テキスト ボックス 7"/>
          <p:cNvSpPr txBox="1">
            <a:spLocks noChangeArrowheads="1"/>
          </p:cNvSpPr>
          <p:nvPr/>
        </p:nvSpPr>
        <p:spPr bwMode="auto">
          <a:xfrm>
            <a:off x="464450" y="1700352"/>
            <a:ext cx="1547813" cy="285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defRPr kumimoji="1" sz="8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8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8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8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8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9pPr>
          </a:lstStyle>
          <a:p>
            <a:pPr eaLnBrk="1" hangingPunct="1"/>
            <a:r>
              <a:rPr lang="ja-JP" altLang="en-US" sz="900" dirty="0"/>
              <a:t>工事毎の未収金をしっかり管理。入力中に残高</a:t>
            </a:r>
            <a:r>
              <a:rPr lang="ja-JP" altLang="en-US" sz="900" dirty="0" smtClean="0"/>
              <a:t>確認も可能です。</a:t>
            </a:r>
            <a:endParaRPr lang="en-US" altLang="ja-JP" sz="900" dirty="0"/>
          </a:p>
        </p:txBody>
      </p:sp>
      <p:sp>
        <p:nvSpPr>
          <p:cNvPr id="8" name="Rectangle 20"/>
          <p:cNvSpPr>
            <a:spLocks noChangeArrowheads="1"/>
          </p:cNvSpPr>
          <p:nvPr/>
        </p:nvSpPr>
        <p:spPr bwMode="auto">
          <a:xfrm>
            <a:off x="650493" y="1320607"/>
            <a:ext cx="830342"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a:defRPr kumimoji="1" sz="8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8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8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8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8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9pPr>
          </a:lstStyle>
          <a:p>
            <a:pPr eaLnBrk="1" hangingPunct="1"/>
            <a:r>
              <a:rPr lang="ja-JP" altLang="en-US" sz="1400" dirty="0">
                <a:solidFill>
                  <a:srgbClr val="FFFFFF"/>
                </a:solidFill>
              </a:rPr>
              <a:t>入金入力</a:t>
            </a:r>
          </a:p>
        </p:txBody>
      </p:sp>
      <p:sp>
        <p:nvSpPr>
          <p:cNvPr id="11" name="テキスト ボックス 7"/>
          <p:cNvSpPr txBox="1">
            <a:spLocks noChangeArrowheads="1"/>
          </p:cNvSpPr>
          <p:nvPr/>
        </p:nvSpPr>
        <p:spPr bwMode="auto">
          <a:xfrm>
            <a:off x="471912" y="4220632"/>
            <a:ext cx="1623266" cy="7143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a:defRPr kumimoji="1" sz="8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8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8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8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8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9pPr>
          </a:lstStyle>
          <a:p>
            <a:pPr eaLnBrk="1" hangingPunct="1"/>
            <a:r>
              <a:rPr lang="ja-JP" altLang="en-US" sz="900" dirty="0"/>
              <a:t>工事毎の入力で大変なのが、手形・振込・手数料・相殺等を複数工事分を振り分ける事。</a:t>
            </a:r>
            <a:endParaRPr lang="en-US" altLang="ja-JP" sz="900" dirty="0"/>
          </a:p>
          <a:p>
            <a:pPr eaLnBrk="1" hangingPunct="1"/>
            <a:r>
              <a:rPr lang="ja-JP" altLang="en-US" sz="900" dirty="0"/>
              <a:t>振替入力はそんな悩みを解決できる入力伝票形式です。</a:t>
            </a:r>
            <a:endParaRPr lang="en-US" altLang="ja-JP" sz="900" dirty="0"/>
          </a:p>
        </p:txBody>
      </p:sp>
      <p:sp>
        <p:nvSpPr>
          <p:cNvPr id="13" name="Rectangle 25"/>
          <p:cNvSpPr>
            <a:spLocks noChangeArrowheads="1"/>
          </p:cNvSpPr>
          <p:nvPr/>
        </p:nvSpPr>
        <p:spPr bwMode="auto">
          <a:xfrm>
            <a:off x="657108" y="3801814"/>
            <a:ext cx="711200" cy="2222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kumimoji="1" sz="8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8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8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8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8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9pPr>
          </a:lstStyle>
          <a:p>
            <a:pPr eaLnBrk="1" hangingPunct="1"/>
            <a:r>
              <a:rPr lang="ja-JP" altLang="en-US" sz="1400" dirty="0">
                <a:solidFill>
                  <a:srgbClr val="FFFFFF"/>
                </a:solidFill>
              </a:rPr>
              <a:t>振替入力</a:t>
            </a:r>
          </a:p>
        </p:txBody>
      </p:sp>
      <p:sp>
        <p:nvSpPr>
          <p:cNvPr id="17" name="Rectangle 21"/>
          <p:cNvSpPr>
            <a:spLocks noChangeArrowheads="1"/>
          </p:cNvSpPr>
          <p:nvPr/>
        </p:nvSpPr>
        <p:spPr bwMode="auto">
          <a:xfrm>
            <a:off x="5566882" y="1320065"/>
            <a:ext cx="134620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kumimoji="1" sz="8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8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8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8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8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9pPr>
          </a:lstStyle>
          <a:p>
            <a:pPr eaLnBrk="1" hangingPunct="1"/>
            <a:r>
              <a:rPr lang="ja-JP" altLang="en-US" sz="1400" dirty="0">
                <a:solidFill>
                  <a:srgbClr val="FFFFFF"/>
                </a:solidFill>
              </a:rPr>
              <a:t>入金予定・実績表</a:t>
            </a:r>
          </a:p>
        </p:txBody>
      </p:sp>
      <p:sp>
        <p:nvSpPr>
          <p:cNvPr id="18" name="テキスト ボックス 7"/>
          <p:cNvSpPr txBox="1">
            <a:spLocks noChangeArrowheads="1"/>
          </p:cNvSpPr>
          <p:nvPr/>
        </p:nvSpPr>
        <p:spPr bwMode="auto">
          <a:xfrm>
            <a:off x="5401319" y="1700808"/>
            <a:ext cx="3040995" cy="4159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a:defRPr kumimoji="1" sz="8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8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8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8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8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9pPr>
          </a:lstStyle>
          <a:p>
            <a:pPr eaLnBrk="1" hangingPunct="1"/>
            <a:r>
              <a:rPr lang="ja-JP" altLang="en-US" sz="900" dirty="0"/>
              <a:t>得意先又は工事毎に入金予定金額及び月日を振込や手形等の種別で出力可能です。しっかり予定と残高を確認できるので、ミスや漏れが防げます。</a:t>
            </a:r>
            <a:endParaRPr lang="en-US" altLang="ja-JP" sz="900" dirty="0"/>
          </a:p>
        </p:txBody>
      </p:sp>
      <p:pic>
        <p:nvPicPr>
          <p:cNvPr id="20" name="図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56933" y="1700352"/>
            <a:ext cx="2911743" cy="1791610"/>
          </a:xfrm>
          <a:prstGeom prst="rect">
            <a:avLst/>
          </a:prstGeom>
        </p:spPr>
      </p:pic>
      <p:pic>
        <p:nvPicPr>
          <p:cNvPr id="21" name="図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95736" y="4242692"/>
            <a:ext cx="2873248" cy="1778140"/>
          </a:xfrm>
          <a:prstGeom prst="rect">
            <a:avLst/>
          </a:prstGeom>
        </p:spPr>
      </p:pic>
      <p:pic>
        <p:nvPicPr>
          <p:cNvPr id="3" name="図 2"/>
          <p:cNvPicPr>
            <a:picLocks noChangeAspect="1"/>
          </p:cNvPicPr>
          <p:nvPr/>
        </p:nvPicPr>
        <p:blipFill>
          <a:blip r:embed="rId6"/>
          <a:stretch>
            <a:fillRect/>
          </a:stretch>
        </p:blipFill>
        <p:spPr>
          <a:xfrm>
            <a:off x="5356600" y="2484444"/>
            <a:ext cx="3308021" cy="1448611"/>
          </a:xfrm>
          <a:prstGeom prst="rect">
            <a:avLst/>
          </a:prstGeom>
          <a:ln>
            <a:solidFill>
              <a:schemeClr val="accent1"/>
            </a:solidFill>
          </a:ln>
        </p:spPr>
      </p:pic>
      <p:pic>
        <p:nvPicPr>
          <p:cNvPr id="9" name="図 8" descr="一元管理図表_レッツ_パワーポイント-9.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16747" y="476672"/>
            <a:ext cx="1582216" cy="619421"/>
          </a:xfrm>
          <a:prstGeom prst="rect">
            <a:avLst/>
          </a:prstGeom>
        </p:spPr>
      </p:pic>
    </p:spTree>
    <p:extLst>
      <p:ext uri="{BB962C8B-B14F-4D97-AF65-F5344CB8AC3E}">
        <p14:creationId xmlns:p14="http://schemas.microsoft.com/office/powerpoint/2010/main" val="1948813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descr="レッツ_パワーポイント_バックグラウンド150517-2-a.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359" y="1271128"/>
            <a:ext cx="4610697" cy="324613"/>
          </a:xfrm>
          <a:prstGeom prst="rect">
            <a:avLst/>
          </a:prstGeom>
        </p:spPr>
      </p:pic>
      <p:pic>
        <p:nvPicPr>
          <p:cNvPr id="22" name="図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56263" y="2276872"/>
            <a:ext cx="4220193" cy="2813462"/>
          </a:xfrm>
          <a:prstGeom prst="rect">
            <a:avLst/>
          </a:prstGeom>
        </p:spPr>
      </p:pic>
      <p:sp>
        <p:nvSpPr>
          <p:cNvPr id="2" name="タイトル 1"/>
          <p:cNvSpPr>
            <a:spLocks noGrp="1"/>
          </p:cNvSpPr>
          <p:nvPr>
            <p:ph type="title"/>
          </p:nvPr>
        </p:nvSpPr>
        <p:spPr>
          <a:xfrm>
            <a:off x="361835" y="548680"/>
            <a:ext cx="8208912" cy="504056"/>
          </a:xfrm>
        </p:spPr>
        <p:txBody>
          <a:bodyPr/>
          <a:lstStyle/>
          <a:p>
            <a:r>
              <a:rPr lang="ja-JP" altLang="en-US" dirty="0"/>
              <a:t>配賦</a:t>
            </a:r>
            <a:endParaRPr kumimoji="1" lang="ja-JP" altLang="en-US" dirty="0"/>
          </a:p>
        </p:txBody>
      </p:sp>
      <p:pic>
        <p:nvPicPr>
          <p:cNvPr id="20" name="コンテンツ プレースホルダー 19"/>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505851" y="2276872"/>
            <a:ext cx="3233500" cy="2813462"/>
          </a:xfrm>
        </p:spPr>
      </p:pic>
      <p:sp>
        <p:nvSpPr>
          <p:cNvPr id="4" name="スライド番号プレースホルダー 3"/>
          <p:cNvSpPr>
            <a:spLocks noGrp="1"/>
          </p:cNvSpPr>
          <p:nvPr>
            <p:ph type="sldNum" sz="quarter" idx="12"/>
          </p:nvPr>
        </p:nvSpPr>
        <p:spPr/>
        <p:txBody>
          <a:bodyPr/>
          <a:lstStyle/>
          <a:p>
            <a:pPr>
              <a:defRPr/>
            </a:pPr>
            <a:fld id="{0FEEE2AB-63E1-4BDE-A4B8-36AA684E8B0E}" type="slidenum">
              <a:rPr lang="en-US" altLang="ja-JP" smtClean="0"/>
              <a:pPr>
                <a:defRPr/>
              </a:pPr>
              <a:t>17</a:t>
            </a:fld>
            <a:endParaRPr lang="en-US" altLang="ja-JP"/>
          </a:p>
        </p:txBody>
      </p:sp>
      <p:sp>
        <p:nvSpPr>
          <p:cNvPr id="6" name="テキスト ボックス 7"/>
          <p:cNvSpPr txBox="1">
            <a:spLocks noChangeArrowheads="1"/>
          </p:cNvSpPr>
          <p:nvPr/>
        </p:nvSpPr>
        <p:spPr bwMode="auto">
          <a:xfrm>
            <a:off x="490977" y="1711841"/>
            <a:ext cx="458508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a:defRPr kumimoji="1" sz="8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8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8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8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8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9pPr>
          </a:lstStyle>
          <a:p>
            <a:pPr eaLnBrk="1" hangingPunct="1"/>
            <a:r>
              <a:rPr lang="ja-JP" altLang="en-US" sz="900" dirty="0" smtClean="0"/>
              <a:t>間接原価は請負金額・発生原価・作業時間のいずれかを指定して工事毎に配賦が可能です。</a:t>
            </a:r>
            <a:endParaRPr lang="en-US" altLang="ja-JP" sz="900" dirty="0" smtClean="0"/>
          </a:p>
          <a:p>
            <a:pPr eaLnBrk="1" hangingPunct="1"/>
            <a:r>
              <a:rPr lang="ja-JP" altLang="en-US" sz="900" dirty="0" smtClean="0"/>
              <a:t>工事の選択も細かく指定ができます。</a:t>
            </a:r>
            <a:endParaRPr lang="en-US" altLang="ja-JP" sz="900" dirty="0"/>
          </a:p>
        </p:txBody>
      </p:sp>
      <p:sp>
        <p:nvSpPr>
          <p:cNvPr id="8" name="Rectangle 20"/>
          <p:cNvSpPr>
            <a:spLocks noChangeArrowheads="1"/>
          </p:cNvSpPr>
          <p:nvPr/>
        </p:nvSpPr>
        <p:spPr bwMode="auto">
          <a:xfrm>
            <a:off x="683568" y="1321204"/>
            <a:ext cx="718145" cy="1105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kumimoji="1" sz="8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8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8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8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8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9pPr>
          </a:lstStyle>
          <a:p>
            <a:pPr eaLnBrk="1" hangingPunct="1"/>
            <a:r>
              <a:rPr lang="ja-JP" altLang="en-US" sz="1400" dirty="0" smtClean="0">
                <a:solidFill>
                  <a:srgbClr val="FFFFFF"/>
                </a:solidFill>
              </a:rPr>
              <a:t>配賦設定</a:t>
            </a:r>
            <a:endParaRPr lang="ja-JP" altLang="en-US" sz="1400" dirty="0">
              <a:solidFill>
                <a:srgbClr val="FFFFFF"/>
              </a:solidFill>
            </a:endParaRPr>
          </a:p>
        </p:txBody>
      </p:sp>
      <p:sp>
        <p:nvSpPr>
          <p:cNvPr id="21" name="右矢印 20"/>
          <p:cNvSpPr/>
          <p:nvPr/>
        </p:nvSpPr>
        <p:spPr bwMode="auto">
          <a:xfrm>
            <a:off x="3672992" y="3041194"/>
            <a:ext cx="899008" cy="1368152"/>
          </a:xfrm>
          <a:prstGeom prst="rightArrow">
            <a:avLst/>
          </a:prstGeom>
          <a:solidFill>
            <a:srgbClr val="B9C58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Verdana" pitchFamily="34" charset="0"/>
              <a:ea typeface="ＭＳ Ｐゴシック" charset="-128"/>
            </a:endParaRPr>
          </a:p>
        </p:txBody>
      </p:sp>
    </p:spTree>
    <p:extLst>
      <p:ext uri="{BB962C8B-B14F-4D97-AF65-F5344CB8AC3E}">
        <p14:creationId xmlns:p14="http://schemas.microsoft.com/office/powerpoint/2010/main" val="3410041655"/>
      </p:ext>
    </p:extLst>
  </p:cSld>
  <p:clrMapOvr>
    <a:masterClrMapping/>
  </p:clrMapOvr>
  <p:transition spd="slow">
    <p:randomBar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79016" y="548680"/>
            <a:ext cx="8208912" cy="504056"/>
          </a:xfrm>
        </p:spPr>
        <p:txBody>
          <a:bodyPr/>
          <a:lstStyle/>
          <a:p>
            <a:r>
              <a:rPr kumimoji="1" lang="ja-JP" altLang="en-US" dirty="0" smtClean="0"/>
              <a:t>会計・給与連動</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0FEEE2AB-63E1-4BDE-A4B8-36AA684E8B0E}" type="slidenum">
              <a:rPr lang="en-US" altLang="ja-JP" smtClean="0"/>
              <a:pPr>
                <a:defRPr/>
              </a:pPr>
              <a:t>18</a:t>
            </a:fld>
            <a:endParaRPr lang="en-US" altLang="ja-JP" dirty="0"/>
          </a:p>
        </p:txBody>
      </p:sp>
      <p:sp>
        <p:nvSpPr>
          <p:cNvPr id="6" name="テキスト ボックス 5"/>
          <p:cNvSpPr txBox="1">
            <a:spLocks noChangeArrowheads="1"/>
          </p:cNvSpPr>
          <p:nvPr/>
        </p:nvSpPr>
        <p:spPr bwMode="auto">
          <a:xfrm>
            <a:off x="483180" y="1557333"/>
            <a:ext cx="5778675" cy="9294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kumimoji="1" sz="8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8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8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8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8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9pPr>
          </a:lstStyle>
          <a:p>
            <a:pPr eaLnBrk="1" hangingPunct="1"/>
            <a:r>
              <a:rPr lang="ja-JP" altLang="en-US" sz="1200" b="1" dirty="0" smtClean="0">
                <a:solidFill>
                  <a:srgbClr val="0070C0"/>
                </a:solidFill>
              </a:rPr>
              <a:t>●財務会計へ転記</a:t>
            </a:r>
            <a:endParaRPr lang="en-US" altLang="ja-JP" sz="1200" b="1" dirty="0" smtClean="0">
              <a:solidFill>
                <a:srgbClr val="0070C0"/>
              </a:solidFill>
            </a:endParaRPr>
          </a:p>
          <a:p>
            <a:pPr eaLnBrk="1" hangingPunct="1">
              <a:lnSpc>
                <a:spcPct val="140000"/>
              </a:lnSpc>
            </a:pPr>
            <a:r>
              <a:rPr lang="ja-JP" altLang="en-US" sz="1100" dirty="0" smtClean="0"/>
              <a:t>各伝票に入力したデータは他社会計ソフトに仕訳連動可能です。</a:t>
            </a:r>
            <a:endParaRPr lang="en-US" altLang="ja-JP" sz="1100" dirty="0" smtClean="0"/>
          </a:p>
          <a:p>
            <a:pPr eaLnBrk="1" hangingPunct="1"/>
            <a:r>
              <a:rPr lang="ja-JP" altLang="en-US" sz="1100" dirty="0" smtClean="0"/>
              <a:t>連動する伝票種類の選択や伝票日付の指定等、お客様のニーズに合わせて細かく指定できます。</a:t>
            </a:r>
            <a:endParaRPr lang="en-US" altLang="ja-JP" sz="1100" dirty="0" smtClean="0"/>
          </a:p>
          <a:p>
            <a:pPr eaLnBrk="1" hangingPunct="1"/>
            <a:r>
              <a:rPr lang="ja-JP" altLang="en-US" sz="1100" dirty="0" smtClean="0"/>
              <a:t>「仕訳確認モニター」で生成された仕訳をチェックできるので安心して連動頂けます。</a:t>
            </a:r>
            <a:endParaRPr lang="en-US" altLang="ja-JP" sz="1100" dirty="0" smtClean="0"/>
          </a:p>
          <a:p>
            <a:pPr eaLnBrk="1" hangingPunct="1"/>
            <a:r>
              <a:rPr lang="ja-JP" altLang="en-US" sz="1100" dirty="0" smtClean="0"/>
              <a:t>また、転記したデータには転記済フラグが自動セットされるので、２重転記の心配もありません。</a:t>
            </a:r>
            <a:endParaRPr lang="en-US" altLang="ja-JP" sz="1100" dirty="0" smtClean="0"/>
          </a:p>
        </p:txBody>
      </p:sp>
      <p:sp>
        <p:nvSpPr>
          <p:cNvPr id="7" name="テキスト ボックス 6"/>
          <p:cNvSpPr txBox="1">
            <a:spLocks noChangeArrowheads="1"/>
          </p:cNvSpPr>
          <p:nvPr/>
        </p:nvSpPr>
        <p:spPr bwMode="auto">
          <a:xfrm>
            <a:off x="483180" y="5013176"/>
            <a:ext cx="4174621" cy="4103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kumimoji="1" sz="8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8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8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8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8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9pPr>
          </a:lstStyle>
          <a:p>
            <a:pPr eaLnBrk="1" hangingPunct="1"/>
            <a:r>
              <a:rPr lang="ja-JP" altLang="en-US" sz="1200" b="1" dirty="0" smtClean="0">
                <a:solidFill>
                  <a:srgbClr val="0070C0"/>
                </a:solidFill>
              </a:rPr>
              <a:t>●給与計算へ転記</a:t>
            </a:r>
          </a:p>
          <a:p>
            <a:pPr eaLnBrk="1" hangingPunct="1">
              <a:lnSpc>
                <a:spcPct val="140000"/>
              </a:lnSpc>
            </a:pPr>
            <a:r>
              <a:rPr lang="ja-JP" altLang="en-US" sz="1100" dirty="0" smtClean="0"/>
              <a:t>出面書のデータは勤怠データとして他社製給与ソフトへ転記可能です。</a:t>
            </a:r>
            <a:endParaRPr lang="en-US" altLang="ja-JP" sz="1100" dirty="0" smtClean="0"/>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6761" y="2520118"/>
            <a:ext cx="7028107" cy="2493058"/>
          </a:xfrm>
          <a:prstGeom prst="rect">
            <a:avLst/>
          </a:prstGeom>
        </p:spPr>
      </p:pic>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7586" y="2564904"/>
            <a:ext cx="1292886" cy="2160240"/>
          </a:xfrm>
          <a:prstGeom prst="rect">
            <a:avLst/>
          </a:prstGeom>
        </p:spPr>
      </p:pic>
    </p:spTree>
    <p:extLst>
      <p:ext uri="{BB962C8B-B14F-4D97-AF65-F5344CB8AC3E}">
        <p14:creationId xmlns:p14="http://schemas.microsoft.com/office/powerpoint/2010/main" val="708761401"/>
      </p:ext>
    </p:extLst>
  </p:cSld>
  <p:clrMapOvr>
    <a:masterClrMapping/>
  </p:clrMapOvr>
  <p:transition spd="slow">
    <p:randomBar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図 27" descr="レッツ_パワーポイント_バックグラウンド150517-2-a.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1487" y="2821534"/>
            <a:ext cx="3944969" cy="324613"/>
          </a:xfrm>
          <a:prstGeom prst="rect">
            <a:avLst/>
          </a:prstGeom>
        </p:spPr>
      </p:pic>
      <p:pic>
        <p:nvPicPr>
          <p:cNvPr id="25" name="図 24" descr="レッツ_パワーポイント_バックグラウンド150517-2-a.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1487" y="1812525"/>
            <a:ext cx="3944969" cy="324613"/>
          </a:xfrm>
          <a:prstGeom prst="rect">
            <a:avLst/>
          </a:prstGeom>
        </p:spPr>
      </p:pic>
      <p:pic>
        <p:nvPicPr>
          <p:cNvPr id="22" name="図 21" descr="レッツ_パワーポイント_バックグラウンド150517-2-a.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359" y="1812525"/>
            <a:ext cx="3944969" cy="324613"/>
          </a:xfrm>
          <a:prstGeom prst="rect">
            <a:avLst/>
          </a:prstGeom>
        </p:spPr>
      </p:pic>
      <p:sp>
        <p:nvSpPr>
          <p:cNvPr id="2" name="タイトル 1"/>
          <p:cNvSpPr>
            <a:spLocks noGrp="1"/>
          </p:cNvSpPr>
          <p:nvPr>
            <p:ph type="title"/>
          </p:nvPr>
        </p:nvSpPr>
        <p:spPr>
          <a:xfrm>
            <a:off x="379264" y="548680"/>
            <a:ext cx="8208912" cy="504056"/>
          </a:xfrm>
        </p:spPr>
        <p:txBody>
          <a:bodyPr/>
          <a:lstStyle/>
          <a:p>
            <a:r>
              <a:rPr kumimoji="1" lang="ja-JP" altLang="en-US" dirty="0" smtClean="0"/>
              <a:t>便利な機能</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0FEEE2AB-63E1-4BDE-A4B8-36AA684E8B0E}" type="slidenum">
              <a:rPr lang="en-US" altLang="ja-JP" smtClean="0"/>
              <a:pPr>
                <a:defRPr/>
              </a:pPr>
              <a:t>19</a:t>
            </a:fld>
            <a:endParaRPr lang="en-US" altLang="ja-JP"/>
          </a:p>
        </p:txBody>
      </p:sp>
      <p:sp>
        <p:nvSpPr>
          <p:cNvPr id="7" name="Rectangle 19"/>
          <p:cNvSpPr>
            <a:spLocks noChangeArrowheads="1"/>
          </p:cNvSpPr>
          <p:nvPr/>
        </p:nvSpPr>
        <p:spPr bwMode="auto">
          <a:xfrm>
            <a:off x="677633" y="1861554"/>
            <a:ext cx="718145"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kumimoji="1" sz="8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8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8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8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8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9pPr>
          </a:lstStyle>
          <a:p>
            <a:pPr eaLnBrk="1" hangingPunct="1"/>
            <a:r>
              <a:rPr lang="ja-JP" altLang="en-US" sz="1400" dirty="0" smtClean="0">
                <a:solidFill>
                  <a:srgbClr val="FFFFFF"/>
                </a:solidFill>
              </a:rPr>
              <a:t>一括変更</a:t>
            </a:r>
            <a:endParaRPr lang="ja-JP" altLang="en-US" sz="1400" dirty="0">
              <a:solidFill>
                <a:srgbClr val="FFFFFF"/>
              </a:solidFill>
            </a:endParaRPr>
          </a:p>
        </p:txBody>
      </p:sp>
      <p:sp>
        <p:nvSpPr>
          <p:cNvPr id="8" name="テキスト ボックス 7"/>
          <p:cNvSpPr txBox="1">
            <a:spLocks noChangeArrowheads="1"/>
          </p:cNvSpPr>
          <p:nvPr/>
        </p:nvSpPr>
        <p:spPr bwMode="auto">
          <a:xfrm>
            <a:off x="485988" y="2281154"/>
            <a:ext cx="3868047"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kumimoji="1" sz="8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8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8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8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8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9pPr>
          </a:lstStyle>
          <a:p>
            <a:pPr eaLnBrk="1" hangingPunct="1"/>
            <a:r>
              <a:rPr lang="ja-JP" altLang="en-US" sz="1200" b="1" dirty="0" smtClean="0">
                <a:solidFill>
                  <a:srgbClr val="0070C0"/>
                </a:solidFill>
              </a:rPr>
              <a:t>従業員単価</a:t>
            </a:r>
            <a:endParaRPr lang="en-US" altLang="ja-JP" sz="1200" b="1" dirty="0" smtClean="0">
              <a:solidFill>
                <a:srgbClr val="0070C0"/>
              </a:solidFill>
            </a:endParaRPr>
          </a:p>
          <a:p>
            <a:pPr eaLnBrk="1" hangingPunct="1"/>
            <a:r>
              <a:rPr lang="ja-JP" altLang="en-US" sz="1100" dirty="0" smtClean="0"/>
              <a:t>更新された従業員単価より指定期間内の出面書を再計算します。</a:t>
            </a:r>
            <a:endParaRPr lang="en-US" altLang="ja-JP" sz="1100" dirty="0" smtClean="0"/>
          </a:p>
          <a:p>
            <a:pPr eaLnBrk="1" hangingPunct="1"/>
            <a:r>
              <a:rPr lang="ja-JP" altLang="en-US" sz="1100" dirty="0" smtClean="0"/>
              <a:t>遡り処理に便利です。</a:t>
            </a:r>
            <a:endParaRPr lang="en-US" altLang="ja-JP" sz="1100" dirty="0"/>
          </a:p>
        </p:txBody>
      </p:sp>
      <p:sp>
        <p:nvSpPr>
          <p:cNvPr id="10" name="Rectangle 23"/>
          <p:cNvSpPr>
            <a:spLocks noChangeArrowheads="1"/>
          </p:cNvSpPr>
          <p:nvPr/>
        </p:nvSpPr>
        <p:spPr bwMode="auto">
          <a:xfrm>
            <a:off x="4928040" y="1861554"/>
            <a:ext cx="718145"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kumimoji="1" sz="8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8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8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8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8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9pPr>
          </a:lstStyle>
          <a:p>
            <a:pPr eaLnBrk="1" hangingPunct="1"/>
            <a:r>
              <a:rPr lang="ja-JP" altLang="en-US" sz="1400" dirty="0" smtClean="0">
                <a:solidFill>
                  <a:srgbClr val="FFFFFF"/>
                </a:solidFill>
              </a:rPr>
              <a:t>一括削除</a:t>
            </a:r>
            <a:endParaRPr lang="ja-JP" altLang="en-US" sz="1400" dirty="0">
              <a:solidFill>
                <a:srgbClr val="FFFFFF"/>
              </a:solidFill>
            </a:endParaRPr>
          </a:p>
        </p:txBody>
      </p:sp>
      <p:sp>
        <p:nvSpPr>
          <p:cNvPr id="13" name="Rectangle 23"/>
          <p:cNvSpPr>
            <a:spLocks noChangeArrowheads="1"/>
          </p:cNvSpPr>
          <p:nvPr/>
        </p:nvSpPr>
        <p:spPr bwMode="auto">
          <a:xfrm>
            <a:off x="4920017" y="2871865"/>
            <a:ext cx="718145"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kumimoji="1" sz="8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8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8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8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8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9pPr>
          </a:lstStyle>
          <a:p>
            <a:pPr eaLnBrk="1" hangingPunct="1"/>
            <a:r>
              <a:rPr lang="ja-JP" altLang="en-US" sz="1400" dirty="0" smtClean="0">
                <a:solidFill>
                  <a:srgbClr val="FFFFFF"/>
                </a:solidFill>
              </a:rPr>
              <a:t>一括処理</a:t>
            </a:r>
            <a:endParaRPr lang="ja-JP" altLang="en-US" sz="1400" dirty="0">
              <a:solidFill>
                <a:srgbClr val="FFFFFF"/>
              </a:solidFill>
            </a:endParaRPr>
          </a:p>
        </p:txBody>
      </p:sp>
      <p:sp>
        <p:nvSpPr>
          <p:cNvPr id="14" name="テキスト ボックス 13"/>
          <p:cNvSpPr txBox="1">
            <a:spLocks noChangeArrowheads="1"/>
          </p:cNvSpPr>
          <p:nvPr/>
        </p:nvSpPr>
        <p:spPr bwMode="auto">
          <a:xfrm>
            <a:off x="485988" y="3094412"/>
            <a:ext cx="3906519"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kumimoji="1" sz="8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8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8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8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8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9pPr>
          </a:lstStyle>
          <a:p>
            <a:pPr eaLnBrk="1" hangingPunct="1"/>
            <a:r>
              <a:rPr lang="ja-JP" altLang="en-US" sz="1200" b="1" dirty="0">
                <a:solidFill>
                  <a:srgbClr val="0070C0"/>
                </a:solidFill>
              </a:rPr>
              <a:t>商品</a:t>
            </a:r>
            <a:r>
              <a:rPr lang="ja-JP" altLang="en-US" sz="1200" b="1" dirty="0" smtClean="0">
                <a:solidFill>
                  <a:srgbClr val="0070C0"/>
                </a:solidFill>
              </a:rPr>
              <a:t>単価</a:t>
            </a:r>
            <a:endParaRPr lang="en-US" altLang="ja-JP" sz="1200" b="1" dirty="0" smtClean="0">
              <a:solidFill>
                <a:srgbClr val="0070C0"/>
              </a:solidFill>
            </a:endParaRPr>
          </a:p>
          <a:p>
            <a:pPr eaLnBrk="1" hangingPunct="1"/>
            <a:r>
              <a:rPr lang="ja-JP" altLang="en-US" sz="1100" dirty="0" smtClean="0"/>
              <a:t>商品マスターを最終仕入原価</a:t>
            </a:r>
            <a:r>
              <a:rPr lang="en-US" altLang="ja-JP" sz="1100" dirty="0" smtClean="0"/>
              <a:t>/</a:t>
            </a:r>
            <a:r>
              <a:rPr lang="ja-JP" altLang="en-US" sz="1100" dirty="0" smtClean="0"/>
              <a:t>平均単価のいずれかの評価方法で</a:t>
            </a:r>
            <a:endParaRPr lang="en-US" altLang="ja-JP" sz="1100" dirty="0" smtClean="0"/>
          </a:p>
          <a:p>
            <a:pPr eaLnBrk="1" hangingPunct="1"/>
            <a:r>
              <a:rPr lang="ja-JP" altLang="en-US" sz="1100" dirty="0" smtClean="0"/>
              <a:t>更新致します。登録済伝票単価は変更されません。</a:t>
            </a:r>
            <a:endParaRPr lang="en-US" altLang="ja-JP" sz="1100" dirty="0"/>
          </a:p>
        </p:txBody>
      </p:sp>
      <p:sp>
        <p:nvSpPr>
          <p:cNvPr id="15" name="テキスト ボックス 14"/>
          <p:cNvSpPr txBox="1">
            <a:spLocks noChangeArrowheads="1"/>
          </p:cNvSpPr>
          <p:nvPr/>
        </p:nvSpPr>
        <p:spPr bwMode="auto">
          <a:xfrm>
            <a:off x="485988" y="3907670"/>
            <a:ext cx="4493218"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kumimoji="1" sz="8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8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8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8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8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9pPr>
          </a:lstStyle>
          <a:p>
            <a:pPr eaLnBrk="1" hangingPunct="1"/>
            <a:r>
              <a:rPr lang="ja-JP" altLang="en-US" sz="1200" b="1" dirty="0" smtClean="0">
                <a:solidFill>
                  <a:srgbClr val="0070C0"/>
                </a:solidFill>
              </a:rPr>
              <a:t>税区分</a:t>
            </a:r>
            <a:endParaRPr lang="en-US" altLang="ja-JP" sz="1200" b="1" dirty="0" smtClean="0">
              <a:solidFill>
                <a:srgbClr val="0070C0"/>
              </a:solidFill>
            </a:endParaRPr>
          </a:p>
          <a:p>
            <a:pPr eaLnBrk="1" hangingPunct="1"/>
            <a:r>
              <a:rPr lang="ja-JP" altLang="en-US" sz="1100" dirty="0" smtClean="0"/>
              <a:t>指定期間内</a:t>
            </a:r>
            <a:r>
              <a:rPr lang="ja-JP" altLang="en-US" sz="1100" dirty="0"/>
              <a:t>の９５</a:t>
            </a:r>
            <a:r>
              <a:rPr lang="en-US" altLang="ja-JP" sz="1100" dirty="0"/>
              <a:t>%</a:t>
            </a:r>
            <a:r>
              <a:rPr lang="ja-JP" altLang="en-US" sz="1100" dirty="0"/>
              <a:t>ルール経理処理登録済</a:t>
            </a:r>
            <a:r>
              <a:rPr lang="ja-JP" altLang="en-US" sz="1100" dirty="0" smtClean="0"/>
              <a:t>伝票税区分を一括で変更します。</a:t>
            </a:r>
            <a:endParaRPr lang="en-US" altLang="ja-JP" sz="1100" dirty="0" smtClean="0"/>
          </a:p>
          <a:p>
            <a:pPr eaLnBrk="1" hangingPunct="1"/>
            <a:r>
              <a:rPr lang="ja-JP" altLang="en-US" sz="1100" dirty="0" smtClean="0"/>
              <a:t>９５</a:t>
            </a:r>
            <a:r>
              <a:rPr lang="en-US" altLang="ja-JP" sz="1100" dirty="0" smtClean="0"/>
              <a:t>%</a:t>
            </a:r>
            <a:r>
              <a:rPr lang="ja-JP" altLang="en-US" sz="1100" dirty="0" smtClean="0"/>
              <a:t>ルール経理処理変更等に便利です。</a:t>
            </a:r>
            <a:endParaRPr lang="en-US" altLang="ja-JP" sz="1100" dirty="0"/>
          </a:p>
        </p:txBody>
      </p:sp>
      <p:sp>
        <p:nvSpPr>
          <p:cNvPr id="16" name="テキスト ボックス 15"/>
          <p:cNvSpPr txBox="1">
            <a:spLocks noChangeArrowheads="1"/>
          </p:cNvSpPr>
          <p:nvPr/>
        </p:nvSpPr>
        <p:spPr bwMode="auto">
          <a:xfrm>
            <a:off x="485988" y="4720927"/>
            <a:ext cx="3286156" cy="3539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kumimoji="1" sz="8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8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8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8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8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9pPr>
          </a:lstStyle>
          <a:p>
            <a:pPr eaLnBrk="1" hangingPunct="1"/>
            <a:r>
              <a:rPr lang="ja-JP" altLang="en-US" sz="1200" b="1" dirty="0" smtClean="0">
                <a:solidFill>
                  <a:srgbClr val="0070C0"/>
                </a:solidFill>
              </a:rPr>
              <a:t>工事コード</a:t>
            </a:r>
            <a:endParaRPr lang="en-US" altLang="ja-JP" sz="1200" b="1" dirty="0" smtClean="0">
              <a:solidFill>
                <a:srgbClr val="0070C0"/>
              </a:solidFill>
            </a:endParaRPr>
          </a:p>
          <a:p>
            <a:pPr eaLnBrk="1" hangingPunct="1"/>
            <a:r>
              <a:rPr lang="ja-JP" altLang="en-US" sz="1100" dirty="0" smtClean="0"/>
              <a:t>桁数の変更等に伴う工事コード一括変更が可能です。</a:t>
            </a:r>
            <a:endParaRPr lang="en-US" altLang="ja-JP" sz="1100" dirty="0"/>
          </a:p>
        </p:txBody>
      </p:sp>
      <p:sp>
        <p:nvSpPr>
          <p:cNvPr id="17" name="テキスト ボックス 16"/>
          <p:cNvSpPr txBox="1">
            <a:spLocks noChangeArrowheads="1"/>
          </p:cNvSpPr>
          <p:nvPr/>
        </p:nvSpPr>
        <p:spPr bwMode="auto">
          <a:xfrm>
            <a:off x="4721932" y="2271842"/>
            <a:ext cx="3366306"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kumimoji="1" sz="8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8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8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8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8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9pPr>
          </a:lstStyle>
          <a:p>
            <a:pPr eaLnBrk="1" hangingPunct="1"/>
            <a:r>
              <a:rPr lang="ja-JP" altLang="en-US" sz="1100" dirty="0" smtClean="0"/>
              <a:t>登録済データの伝票種類や期間を指定して、一括削除が</a:t>
            </a:r>
            <a:endParaRPr lang="en-US" altLang="ja-JP" sz="1100" dirty="0" smtClean="0"/>
          </a:p>
          <a:p>
            <a:pPr eaLnBrk="1" hangingPunct="1"/>
            <a:r>
              <a:rPr lang="ja-JP" altLang="en-US" sz="1100" dirty="0" smtClean="0"/>
              <a:t>可能です。</a:t>
            </a:r>
            <a:r>
              <a:rPr lang="ja-JP" altLang="en-US" sz="1100" dirty="0"/>
              <a:t>　</a:t>
            </a:r>
            <a:r>
              <a:rPr lang="ja-JP" altLang="en-US" sz="1100" dirty="0" smtClean="0"/>
              <a:t>誤って登録してしまった際に便利です。</a:t>
            </a:r>
            <a:endParaRPr lang="en-US" altLang="ja-JP" sz="1100" dirty="0"/>
          </a:p>
        </p:txBody>
      </p:sp>
      <p:sp>
        <p:nvSpPr>
          <p:cNvPr id="18" name="テキスト ボックス 17"/>
          <p:cNvSpPr txBox="1">
            <a:spLocks noChangeArrowheads="1"/>
          </p:cNvSpPr>
          <p:nvPr/>
        </p:nvSpPr>
        <p:spPr bwMode="auto">
          <a:xfrm>
            <a:off x="4731487" y="3293918"/>
            <a:ext cx="3321050" cy="3539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a:defRPr kumimoji="1" sz="8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8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8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8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8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9pPr>
          </a:lstStyle>
          <a:p>
            <a:pPr eaLnBrk="1" hangingPunct="1"/>
            <a:r>
              <a:rPr lang="ja-JP" altLang="en-US" sz="1200" b="1" dirty="0" smtClean="0">
                <a:solidFill>
                  <a:srgbClr val="0070C0"/>
                </a:solidFill>
              </a:rPr>
              <a:t>一括仕入</a:t>
            </a:r>
            <a:endParaRPr lang="en-US" altLang="ja-JP" sz="1200" b="1" dirty="0" smtClean="0">
              <a:solidFill>
                <a:srgbClr val="0070C0"/>
              </a:solidFill>
            </a:endParaRPr>
          </a:p>
          <a:p>
            <a:pPr eaLnBrk="1" hangingPunct="1"/>
            <a:r>
              <a:rPr lang="ja-JP" altLang="en-US" sz="1100" dirty="0" smtClean="0"/>
              <a:t>発注書から仕入伝票複写の一括処理</a:t>
            </a:r>
            <a:endParaRPr lang="en-US" altLang="ja-JP" sz="1100" dirty="0"/>
          </a:p>
        </p:txBody>
      </p:sp>
      <p:sp>
        <p:nvSpPr>
          <p:cNvPr id="19" name="テキスト ボックス 18"/>
          <p:cNvSpPr txBox="1">
            <a:spLocks noChangeArrowheads="1"/>
          </p:cNvSpPr>
          <p:nvPr/>
        </p:nvSpPr>
        <p:spPr bwMode="auto">
          <a:xfrm>
            <a:off x="4731487" y="3907670"/>
            <a:ext cx="2903039"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kumimoji="1" sz="8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8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8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8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8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9pPr>
          </a:lstStyle>
          <a:p>
            <a:pPr eaLnBrk="1" hangingPunct="1"/>
            <a:r>
              <a:rPr lang="ja-JP" altLang="en-US" sz="1200" b="1" dirty="0" smtClean="0">
                <a:solidFill>
                  <a:srgbClr val="0070C0"/>
                </a:solidFill>
              </a:rPr>
              <a:t>伝票一括承認</a:t>
            </a:r>
            <a:endParaRPr lang="en-US" altLang="ja-JP" sz="1200" b="1" dirty="0" smtClean="0">
              <a:solidFill>
                <a:srgbClr val="0070C0"/>
              </a:solidFill>
            </a:endParaRPr>
          </a:p>
          <a:p>
            <a:pPr eaLnBrk="1" hangingPunct="1"/>
            <a:r>
              <a:rPr lang="ja-JP" altLang="en-US" sz="1100" dirty="0" smtClean="0"/>
              <a:t>期間等の条件で指定した伝票の「承認」「仮伝票」</a:t>
            </a:r>
            <a:endParaRPr lang="en-US" altLang="ja-JP" sz="1100" dirty="0" smtClean="0"/>
          </a:p>
          <a:p>
            <a:pPr eaLnBrk="1" hangingPunct="1"/>
            <a:r>
              <a:rPr lang="ja-JP" altLang="en-US" sz="1100" dirty="0" smtClean="0"/>
              <a:t>「第</a:t>
            </a:r>
            <a:r>
              <a:rPr lang="en-US" altLang="ja-JP" sz="1100" dirty="0" smtClean="0"/>
              <a:t>2</a:t>
            </a:r>
            <a:r>
              <a:rPr lang="ja-JP" altLang="en-US" sz="1100" dirty="0" smtClean="0"/>
              <a:t>区分」「スタンプ」を一括で更新する機能。</a:t>
            </a:r>
            <a:endParaRPr lang="en-US" altLang="ja-JP" sz="1100" dirty="0"/>
          </a:p>
        </p:txBody>
      </p:sp>
      <p:sp>
        <p:nvSpPr>
          <p:cNvPr id="20" name="テキスト ボックス 19"/>
          <p:cNvSpPr txBox="1">
            <a:spLocks noChangeArrowheads="1"/>
          </p:cNvSpPr>
          <p:nvPr/>
        </p:nvSpPr>
        <p:spPr bwMode="auto">
          <a:xfrm>
            <a:off x="4731487" y="4735361"/>
            <a:ext cx="3124253"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kumimoji="1" sz="8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8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8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8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8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9pPr>
          </a:lstStyle>
          <a:p>
            <a:pPr eaLnBrk="1" hangingPunct="1"/>
            <a:r>
              <a:rPr lang="ja-JP" altLang="en-US" sz="1200" b="1" dirty="0" smtClean="0">
                <a:solidFill>
                  <a:srgbClr val="0070C0"/>
                </a:solidFill>
              </a:rPr>
              <a:t>工事一括承認</a:t>
            </a:r>
            <a:endParaRPr lang="en-US" altLang="ja-JP" sz="1200" b="1" dirty="0" smtClean="0">
              <a:solidFill>
                <a:srgbClr val="0070C0"/>
              </a:solidFill>
            </a:endParaRPr>
          </a:p>
          <a:p>
            <a:pPr eaLnBrk="1" hangingPunct="1"/>
            <a:r>
              <a:rPr lang="ja-JP" altLang="en-US" sz="1100" dirty="0" smtClean="0"/>
              <a:t>期間内の条件で指定した工事の「承認」「完成</a:t>
            </a:r>
            <a:r>
              <a:rPr lang="en-US" altLang="ja-JP" sz="1100" dirty="0" smtClean="0"/>
              <a:t>/</a:t>
            </a:r>
            <a:r>
              <a:rPr lang="ja-JP" altLang="en-US" sz="1100" dirty="0" smtClean="0"/>
              <a:t>未成」</a:t>
            </a:r>
            <a:endParaRPr lang="en-US" altLang="ja-JP" sz="1100" dirty="0" smtClean="0"/>
          </a:p>
          <a:p>
            <a:pPr eaLnBrk="1" hangingPunct="1"/>
            <a:r>
              <a:rPr lang="ja-JP" altLang="en-US" sz="1100" dirty="0" smtClean="0"/>
              <a:t>「原価締」「スタンプ」を一括で更新する機能。</a:t>
            </a:r>
            <a:endParaRPr lang="en-US" altLang="ja-JP" sz="1100" dirty="0"/>
          </a:p>
        </p:txBody>
      </p:sp>
      <p:sp>
        <p:nvSpPr>
          <p:cNvPr id="21" name="Line 66"/>
          <p:cNvSpPr>
            <a:spLocks noChangeShapeType="1"/>
          </p:cNvSpPr>
          <p:nvPr/>
        </p:nvSpPr>
        <p:spPr bwMode="auto">
          <a:xfrm>
            <a:off x="468313" y="2986356"/>
            <a:ext cx="3960811" cy="0"/>
          </a:xfrm>
          <a:prstGeom prst="line">
            <a:avLst/>
          </a:prstGeom>
          <a:noFill/>
          <a:ln w="6350">
            <a:solidFill>
              <a:schemeClr val="bg1">
                <a:lumMod val="50000"/>
              </a:schemeClr>
            </a:solidFill>
            <a:round/>
            <a:headEnd/>
            <a:tailEnd/>
          </a:ln>
          <a:extLst>
            <a:ext uri="{909E8E84-426E-40dd-AFC4-6F175D3DCCD1}">
              <a14:hiddenFill xmlns:a14="http://schemas.microsoft.com/office/drawing/2010/main" xmlns="">
                <a:noFill/>
              </a14:hiddenFill>
            </a:ext>
          </a:extLst>
        </p:spPr>
        <p:txBody>
          <a:bodyPr wrap="none" anchor="ctr"/>
          <a:lstStyle/>
          <a:p>
            <a:endParaRPr lang="ja-JP" altLang="en-US"/>
          </a:p>
        </p:txBody>
      </p:sp>
      <p:sp>
        <p:nvSpPr>
          <p:cNvPr id="23" name="Line 66"/>
          <p:cNvSpPr>
            <a:spLocks noChangeShapeType="1"/>
          </p:cNvSpPr>
          <p:nvPr/>
        </p:nvSpPr>
        <p:spPr bwMode="auto">
          <a:xfrm>
            <a:off x="468313" y="3778444"/>
            <a:ext cx="3960811" cy="0"/>
          </a:xfrm>
          <a:prstGeom prst="line">
            <a:avLst/>
          </a:prstGeom>
          <a:noFill/>
          <a:ln w="6350">
            <a:solidFill>
              <a:schemeClr val="bg1">
                <a:lumMod val="50000"/>
              </a:schemeClr>
            </a:solidFill>
            <a:round/>
            <a:headEnd/>
            <a:tailEnd/>
          </a:ln>
          <a:extLst>
            <a:ext uri="{909E8E84-426E-40dd-AFC4-6F175D3DCCD1}">
              <a14:hiddenFill xmlns:a14="http://schemas.microsoft.com/office/drawing/2010/main" xmlns="">
                <a:noFill/>
              </a14:hiddenFill>
            </a:ext>
          </a:extLst>
        </p:spPr>
        <p:txBody>
          <a:bodyPr wrap="none" anchor="ctr"/>
          <a:lstStyle/>
          <a:p>
            <a:endParaRPr lang="ja-JP" altLang="en-US"/>
          </a:p>
        </p:txBody>
      </p:sp>
      <p:sp>
        <p:nvSpPr>
          <p:cNvPr id="24" name="Line 66"/>
          <p:cNvSpPr>
            <a:spLocks noChangeShapeType="1"/>
          </p:cNvSpPr>
          <p:nvPr/>
        </p:nvSpPr>
        <p:spPr bwMode="auto">
          <a:xfrm>
            <a:off x="468313" y="4570532"/>
            <a:ext cx="3960811" cy="0"/>
          </a:xfrm>
          <a:prstGeom prst="line">
            <a:avLst/>
          </a:prstGeom>
          <a:noFill/>
          <a:ln w="6350">
            <a:solidFill>
              <a:schemeClr val="bg1">
                <a:lumMod val="50000"/>
              </a:schemeClr>
            </a:solidFill>
            <a:round/>
            <a:headEnd/>
            <a:tailEnd/>
          </a:ln>
          <a:extLst>
            <a:ext uri="{909E8E84-426E-40dd-AFC4-6F175D3DCCD1}">
              <a14:hiddenFill xmlns:a14="http://schemas.microsoft.com/office/drawing/2010/main" xmlns="">
                <a:noFill/>
              </a14:hiddenFill>
            </a:ext>
          </a:extLst>
        </p:spPr>
        <p:txBody>
          <a:bodyPr wrap="none" anchor="ctr"/>
          <a:lstStyle/>
          <a:p>
            <a:endParaRPr lang="ja-JP" altLang="en-US"/>
          </a:p>
        </p:txBody>
      </p:sp>
      <p:sp>
        <p:nvSpPr>
          <p:cNvPr id="27" name="Line 66"/>
          <p:cNvSpPr>
            <a:spLocks noChangeShapeType="1"/>
          </p:cNvSpPr>
          <p:nvPr/>
        </p:nvSpPr>
        <p:spPr bwMode="auto">
          <a:xfrm>
            <a:off x="4731487" y="3767390"/>
            <a:ext cx="3960811" cy="0"/>
          </a:xfrm>
          <a:prstGeom prst="line">
            <a:avLst/>
          </a:prstGeom>
          <a:noFill/>
          <a:ln w="6350">
            <a:solidFill>
              <a:schemeClr val="bg1">
                <a:lumMod val="50000"/>
              </a:schemeClr>
            </a:solidFill>
            <a:round/>
            <a:headEnd/>
            <a:tailEnd/>
          </a:ln>
          <a:extLst>
            <a:ext uri="{909E8E84-426E-40dd-AFC4-6F175D3DCCD1}">
              <a14:hiddenFill xmlns:a14="http://schemas.microsoft.com/office/drawing/2010/main" xmlns="">
                <a:noFill/>
              </a14:hiddenFill>
            </a:ext>
          </a:extLst>
        </p:spPr>
        <p:txBody>
          <a:bodyPr wrap="none" anchor="ctr"/>
          <a:lstStyle/>
          <a:p>
            <a:endParaRPr lang="ja-JP" altLang="en-US"/>
          </a:p>
        </p:txBody>
      </p:sp>
      <p:sp>
        <p:nvSpPr>
          <p:cNvPr id="29" name="Line 66"/>
          <p:cNvSpPr>
            <a:spLocks noChangeShapeType="1"/>
          </p:cNvSpPr>
          <p:nvPr/>
        </p:nvSpPr>
        <p:spPr bwMode="auto">
          <a:xfrm>
            <a:off x="4731487" y="4559478"/>
            <a:ext cx="3960811" cy="0"/>
          </a:xfrm>
          <a:prstGeom prst="line">
            <a:avLst/>
          </a:prstGeom>
          <a:noFill/>
          <a:ln w="6350">
            <a:solidFill>
              <a:schemeClr val="bg1">
                <a:lumMod val="50000"/>
              </a:schemeClr>
            </a:solidFill>
            <a:round/>
            <a:headEnd/>
            <a:tailEnd/>
          </a:ln>
          <a:extLst>
            <a:ext uri="{909E8E84-426E-40dd-AFC4-6F175D3DCCD1}">
              <a14:hiddenFill xmlns:a14="http://schemas.microsoft.com/office/drawing/2010/main" xmlns="">
                <a:noFill/>
              </a14:hiddenFill>
            </a:ext>
          </a:extLst>
        </p:spPr>
        <p:txBody>
          <a:bodyPr wrap="none" anchor="ctr"/>
          <a:lstStyle/>
          <a:p>
            <a:endParaRPr lang="ja-JP" altLang="en-US"/>
          </a:p>
        </p:txBody>
      </p:sp>
    </p:spTree>
    <p:extLst>
      <p:ext uri="{BB962C8B-B14F-4D97-AF65-F5344CB8AC3E}">
        <p14:creationId xmlns:p14="http://schemas.microsoft.com/office/powerpoint/2010/main" val="8822581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53"/>
          <p:cNvSpPr>
            <a:spLocks noChangeArrowheads="1"/>
          </p:cNvSpPr>
          <p:nvPr/>
        </p:nvSpPr>
        <p:spPr bwMode="auto">
          <a:xfrm>
            <a:off x="2320" y="2168860"/>
            <a:ext cx="9142535" cy="3204356"/>
          </a:xfrm>
          <a:prstGeom prst="rect">
            <a:avLst/>
          </a:prstGeom>
          <a:solidFill>
            <a:srgbClr val="E6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kumimoji="1" sz="8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8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8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8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8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9pPr>
          </a:lstStyle>
          <a:p>
            <a:pPr eaLnBrk="1" hangingPunct="1"/>
            <a:endParaRPr lang="ja-JP" altLang="en-US" sz="738"/>
          </a:p>
        </p:txBody>
      </p:sp>
      <p:pic>
        <p:nvPicPr>
          <p:cNvPr id="3" name="図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5518" y="1366365"/>
            <a:ext cx="2242228" cy="2263562"/>
          </a:xfrm>
          <a:prstGeom prst="rect">
            <a:avLst/>
          </a:prstGeom>
        </p:spPr>
      </p:pic>
      <p:sp>
        <p:nvSpPr>
          <p:cNvPr id="2" name="タイトル 1"/>
          <p:cNvSpPr>
            <a:spLocks noGrp="1"/>
          </p:cNvSpPr>
          <p:nvPr>
            <p:ph type="title"/>
          </p:nvPr>
        </p:nvSpPr>
        <p:spPr>
          <a:xfrm>
            <a:off x="373978" y="548680"/>
            <a:ext cx="8001000" cy="504056"/>
          </a:xfrm>
        </p:spPr>
        <p:txBody>
          <a:bodyPr/>
          <a:lstStyle/>
          <a:p>
            <a:r>
              <a:rPr lang="ja-JP" altLang="en-US" dirty="0"/>
              <a:t>対応</a:t>
            </a:r>
            <a:r>
              <a:rPr kumimoji="1" lang="ja-JP" altLang="en-US" dirty="0" smtClean="0"/>
              <a:t>業種</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0FEEE2AB-63E1-4BDE-A4B8-36AA684E8B0E}" type="slidenum">
              <a:rPr lang="en-US" altLang="ja-JP" smtClean="0"/>
              <a:pPr>
                <a:defRPr/>
              </a:pPr>
              <a:t>2</a:t>
            </a:fld>
            <a:endParaRPr lang="en-US" altLang="ja-JP"/>
          </a:p>
        </p:txBody>
      </p:sp>
      <p:sp>
        <p:nvSpPr>
          <p:cNvPr id="11" name="テキスト ボックス 10"/>
          <p:cNvSpPr txBox="1"/>
          <p:nvPr/>
        </p:nvSpPr>
        <p:spPr>
          <a:xfrm>
            <a:off x="3343233" y="1268760"/>
            <a:ext cx="2088232" cy="400110"/>
          </a:xfrm>
          <a:prstGeom prst="rect">
            <a:avLst/>
          </a:prstGeom>
          <a:noFill/>
        </p:spPr>
        <p:txBody>
          <a:bodyPr wrap="square" rtlCol="0">
            <a:spAutoFit/>
          </a:bodyPr>
          <a:lstStyle/>
          <a:p>
            <a:r>
              <a:rPr kumimoji="1" lang="ja-JP" altLang="en-US" sz="2000" dirty="0" smtClean="0">
                <a:solidFill>
                  <a:srgbClr val="0070C0"/>
                </a:solidFill>
                <a:latin typeface="メイリオ"/>
                <a:ea typeface="メイリオ"/>
                <a:cs typeface="メイリオ"/>
              </a:rPr>
              <a:t>すべての建設業</a:t>
            </a:r>
            <a:endParaRPr kumimoji="1" lang="ja-JP" altLang="en-US" sz="2000" dirty="0">
              <a:solidFill>
                <a:srgbClr val="0070C0"/>
              </a:solidFill>
              <a:latin typeface="メイリオ"/>
              <a:ea typeface="メイリオ"/>
              <a:cs typeface="メイリオ"/>
            </a:endParaRPr>
          </a:p>
        </p:txBody>
      </p:sp>
      <p:sp>
        <p:nvSpPr>
          <p:cNvPr id="12" name="テキスト ボックス 11"/>
          <p:cNvSpPr txBox="1"/>
          <p:nvPr/>
        </p:nvSpPr>
        <p:spPr>
          <a:xfrm>
            <a:off x="3415242" y="1677927"/>
            <a:ext cx="4981294" cy="1923095"/>
          </a:xfrm>
          <a:prstGeom prst="rect">
            <a:avLst/>
          </a:prstGeom>
          <a:solidFill>
            <a:schemeClr val="bg1">
              <a:lumMod val="95000"/>
            </a:schemeClr>
          </a:solidFill>
        </p:spPr>
        <p:style>
          <a:lnRef idx="1">
            <a:schemeClr val="accent3"/>
          </a:lnRef>
          <a:fillRef idx="2">
            <a:schemeClr val="accent3"/>
          </a:fillRef>
          <a:effectRef idx="1">
            <a:schemeClr val="accent3"/>
          </a:effectRef>
          <a:fontRef idx="minor">
            <a:schemeClr val="dk1"/>
          </a:fontRef>
        </p:style>
        <p:txBody>
          <a:bodyPr wrap="square" lIns="252000" tIns="187200" rIns="216000" bIns="187200" spcCol="684000" rtlCol="0">
            <a:spAutoFit/>
          </a:bodyPr>
          <a:lstStyle/>
          <a:p>
            <a:pPr>
              <a:lnSpc>
                <a:spcPct val="120000"/>
              </a:lnSpc>
            </a:pPr>
            <a:r>
              <a:rPr kumimoji="1" lang="ja-JP" altLang="en-US" sz="1200" dirty="0" smtClean="0"/>
              <a:t>・総合建設業・建築業・リフォーム工事業・土木工事業</a:t>
            </a:r>
            <a:endParaRPr kumimoji="1" lang="en-US" altLang="ja-JP" sz="1200" dirty="0" smtClean="0"/>
          </a:p>
          <a:p>
            <a:pPr>
              <a:lnSpc>
                <a:spcPct val="120000"/>
              </a:lnSpc>
            </a:pPr>
            <a:r>
              <a:rPr lang="ja-JP" altLang="en-US" sz="1200" dirty="0" smtClean="0"/>
              <a:t>・舗装工事業・造園工事業・設備工事業・管工事業</a:t>
            </a:r>
            <a:endParaRPr lang="en-US" altLang="ja-JP" sz="1200" dirty="0" smtClean="0"/>
          </a:p>
          <a:p>
            <a:pPr>
              <a:lnSpc>
                <a:spcPct val="120000"/>
              </a:lnSpc>
            </a:pPr>
            <a:r>
              <a:rPr kumimoji="1" lang="ja-JP" altLang="en-US" sz="1200" dirty="0" smtClean="0"/>
              <a:t>・空調設備工事業・電気工事業・塗装工事業・左官工事業</a:t>
            </a:r>
            <a:endParaRPr kumimoji="1" lang="en-US" altLang="ja-JP" sz="1200" dirty="0" smtClean="0"/>
          </a:p>
          <a:p>
            <a:pPr>
              <a:lnSpc>
                <a:spcPct val="120000"/>
              </a:lnSpc>
            </a:pPr>
            <a:r>
              <a:rPr lang="ja-JP" altLang="en-US" sz="1200" dirty="0" smtClean="0"/>
              <a:t>・防音工事業・防水工事業・太陽光発電・鉄筋工事業・建具工事業</a:t>
            </a:r>
            <a:endParaRPr lang="en-US" altLang="ja-JP" sz="1200" dirty="0" smtClean="0"/>
          </a:p>
          <a:p>
            <a:pPr>
              <a:lnSpc>
                <a:spcPct val="120000"/>
              </a:lnSpc>
            </a:pPr>
            <a:r>
              <a:rPr kumimoji="1" lang="ja-JP" altLang="en-US" sz="1200" dirty="0" smtClean="0"/>
              <a:t>・防災・環境事業・産廃業・消防設備工事業・電気通信工事業</a:t>
            </a:r>
            <a:endParaRPr kumimoji="1" lang="en-US" altLang="ja-JP" sz="1200" dirty="0" smtClean="0"/>
          </a:p>
          <a:p>
            <a:pPr>
              <a:lnSpc>
                <a:spcPct val="120000"/>
              </a:lnSpc>
            </a:pPr>
            <a:r>
              <a:rPr lang="ja-JP" altLang="en-US" sz="1200" dirty="0" smtClean="0"/>
              <a:t>・内装工事業・屋根工事業・とび・土工・コンクリート工事業</a:t>
            </a:r>
            <a:endParaRPr lang="en-US" altLang="ja-JP" sz="1200" dirty="0" smtClean="0"/>
          </a:p>
          <a:p>
            <a:pPr>
              <a:lnSpc>
                <a:spcPct val="120000"/>
              </a:lnSpc>
            </a:pPr>
            <a:r>
              <a:rPr kumimoji="1" lang="ja-JP" altLang="en-US" sz="1200" dirty="0" smtClean="0"/>
              <a:t>・機械器具設備工事業・給排水工事業</a:t>
            </a:r>
            <a:endParaRPr kumimoji="1" lang="en-US" altLang="ja-JP" sz="1200" dirty="0" smtClean="0"/>
          </a:p>
        </p:txBody>
      </p:sp>
      <p:sp>
        <p:nvSpPr>
          <p:cNvPr id="13" name="テキスト ボックス 12"/>
          <p:cNvSpPr txBox="1"/>
          <p:nvPr/>
        </p:nvSpPr>
        <p:spPr>
          <a:xfrm>
            <a:off x="3343233" y="3789040"/>
            <a:ext cx="4016537" cy="400110"/>
          </a:xfrm>
          <a:prstGeom prst="rect">
            <a:avLst/>
          </a:prstGeom>
          <a:noFill/>
        </p:spPr>
        <p:txBody>
          <a:bodyPr wrap="square" rtlCol="0">
            <a:spAutoFit/>
          </a:bodyPr>
          <a:lstStyle/>
          <a:p>
            <a:r>
              <a:rPr kumimoji="1" lang="ja-JP" altLang="en-US" sz="2000" dirty="0" smtClean="0">
                <a:solidFill>
                  <a:srgbClr val="0070C0"/>
                </a:solidFill>
                <a:latin typeface="メイリオ"/>
                <a:ea typeface="メイリオ"/>
                <a:cs typeface="メイリオ"/>
              </a:rPr>
              <a:t>個別原価管理が必要な業種</a:t>
            </a:r>
            <a:endParaRPr kumimoji="1" lang="ja-JP" altLang="en-US" sz="2000" dirty="0">
              <a:solidFill>
                <a:srgbClr val="0070C0"/>
              </a:solidFill>
              <a:latin typeface="メイリオ"/>
              <a:ea typeface="メイリオ"/>
              <a:cs typeface="メイリオ"/>
            </a:endParaRPr>
          </a:p>
        </p:txBody>
      </p:sp>
      <p:sp>
        <p:nvSpPr>
          <p:cNvPr id="14" name="テキスト ボックス 13"/>
          <p:cNvSpPr txBox="1"/>
          <p:nvPr/>
        </p:nvSpPr>
        <p:spPr>
          <a:xfrm>
            <a:off x="3414993" y="4221088"/>
            <a:ext cx="4981294" cy="852032"/>
          </a:xfrm>
          <a:prstGeom prst="rect">
            <a:avLst/>
          </a:prstGeom>
          <a:solidFill>
            <a:schemeClr val="bg1">
              <a:lumMod val="95000"/>
            </a:schemeClr>
          </a:solidFill>
        </p:spPr>
        <p:style>
          <a:lnRef idx="1">
            <a:schemeClr val="accent3"/>
          </a:lnRef>
          <a:fillRef idx="2">
            <a:schemeClr val="accent3"/>
          </a:fillRef>
          <a:effectRef idx="1">
            <a:schemeClr val="accent3"/>
          </a:effectRef>
          <a:fontRef idx="minor">
            <a:schemeClr val="dk1"/>
          </a:fontRef>
        </p:style>
        <p:txBody>
          <a:bodyPr wrap="square" lIns="252000" tIns="187200" rIns="216000" bIns="187200" spcCol="684000" rtlCol="0">
            <a:spAutoFit/>
          </a:bodyPr>
          <a:lstStyle/>
          <a:p>
            <a:pPr>
              <a:lnSpc>
                <a:spcPct val="120000"/>
              </a:lnSpc>
            </a:pPr>
            <a:r>
              <a:rPr kumimoji="1" lang="ja-JP" altLang="en-US" sz="1200" dirty="0" smtClean="0"/>
              <a:t>・個別</a:t>
            </a:r>
            <a:r>
              <a:rPr kumimoji="1" lang="ja-JP" altLang="en-US" sz="1400" dirty="0" smtClean="0"/>
              <a:t>受注型</a:t>
            </a:r>
            <a:r>
              <a:rPr kumimoji="1" lang="ja-JP" altLang="en-US" sz="1200" dirty="0" smtClean="0"/>
              <a:t>製造業</a:t>
            </a:r>
            <a:r>
              <a:rPr kumimoji="1" lang="en-US" altLang="ja-JP" sz="1200" dirty="0" smtClean="0"/>
              <a:t>(</a:t>
            </a:r>
            <a:r>
              <a:rPr kumimoji="1" lang="ja-JP" altLang="en-US" sz="1200" dirty="0" smtClean="0"/>
              <a:t>機械製造など</a:t>
            </a:r>
            <a:r>
              <a:rPr kumimoji="1" lang="en-US" altLang="ja-JP" sz="1200" dirty="0" smtClean="0"/>
              <a:t>)</a:t>
            </a:r>
          </a:p>
          <a:p>
            <a:pPr>
              <a:lnSpc>
                <a:spcPct val="120000"/>
              </a:lnSpc>
            </a:pPr>
            <a:r>
              <a:rPr lang="ja-JP" altLang="en-US" sz="1200" dirty="0" smtClean="0"/>
              <a:t>・企画・制作業 （広告代理店・出版など</a:t>
            </a:r>
            <a:r>
              <a:rPr lang="en-US" altLang="ja-JP" sz="1200" dirty="0" smtClean="0"/>
              <a:t>)</a:t>
            </a:r>
            <a:r>
              <a:rPr lang="ja-JP" altLang="en-US" sz="1200" dirty="0" smtClean="0"/>
              <a:t>　・ソフトウェア業</a:t>
            </a:r>
            <a:endParaRPr lang="en-US" altLang="ja-JP" sz="1200" dirty="0" smtClean="0"/>
          </a:p>
        </p:txBody>
      </p:sp>
      <p:pic>
        <p:nvPicPr>
          <p:cNvPr id="7" name="Picture 18" descr="表紙ｲﾗｽﾄ.gif                                                   0009F37BMacintosh HD                   BC62428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83069" y="3757381"/>
            <a:ext cx="2088232" cy="22412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94226998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図 18" descr="レッツ_見出しビジュアル150518-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313" y="3896475"/>
            <a:ext cx="3167583" cy="324613"/>
          </a:xfrm>
          <a:prstGeom prst="rect">
            <a:avLst/>
          </a:prstGeom>
        </p:spPr>
      </p:pic>
      <p:pic>
        <p:nvPicPr>
          <p:cNvPr id="16" name="図 15" descr="レッツ_見出しビジュアル150518-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313" y="1266825"/>
            <a:ext cx="3167583" cy="324613"/>
          </a:xfrm>
          <a:prstGeom prst="rect">
            <a:avLst/>
          </a:prstGeom>
        </p:spPr>
      </p:pic>
      <p:sp>
        <p:nvSpPr>
          <p:cNvPr id="2" name="タイトル 1"/>
          <p:cNvSpPr>
            <a:spLocks noGrp="1"/>
          </p:cNvSpPr>
          <p:nvPr>
            <p:ph type="title"/>
          </p:nvPr>
        </p:nvSpPr>
        <p:spPr>
          <a:xfrm>
            <a:off x="374195" y="548680"/>
            <a:ext cx="8208912" cy="504056"/>
          </a:xfrm>
        </p:spPr>
        <p:txBody>
          <a:bodyPr/>
          <a:lstStyle/>
          <a:p>
            <a:r>
              <a:rPr kumimoji="1" lang="ja-JP" altLang="en-US" dirty="0" smtClean="0"/>
              <a:t>多彩な集計資料</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0FEEE2AB-63E1-4BDE-A4B8-36AA684E8B0E}" type="slidenum">
              <a:rPr lang="en-US" altLang="ja-JP" smtClean="0"/>
              <a:pPr>
                <a:defRPr/>
              </a:pPr>
              <a:t>20</a:t>
            </a:fld>
            <a:endParaRPr lang="en-US" altLang="ja-JP"/>
          </a:p>
        </p:txBody>
      </p:sp>
      <p:sp>
        <p:nvSpPr>
          <p:cNvPr id="6" name="Rectangle 19"/>
          <p:cNvSpPr>
            <a:spLocks noChangeArrowheads="1"/>
          </p:cNvSpPr>
          <p:nvPr/>
        </p:nvSpPr>
        <p:spPr bwMode="auto">
          <a:xfrm>
            <a:off x="663104" y="1317073"/>
            <a:ext cx="1244600" cy="222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kumimoji="1" sz="8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8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8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8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8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9pPr>
          </a:lstStyle>
          <a:p>
            <a:pPr eaLnBrk="1" hangingPunct="1"/>
            <a:r>
              <a:rPr lang="ja-JP" altLang="en-US" sz="1400" dirty="0">
                <a:solidFill>
                  <a:srgbClr val="FFFFFF"/>
                </a:solidFill>
              </a:rPr>
              <a:t>工事原価明細書</a:t>
            </a:r>
          </a:p>
        </p:txBody>
      </p:sp>
      <p:sp>
        <p:nvSpPr>
          <p:cNvPr id="7" name="テキスト ボックス 7"/>
          <p:cNvSpPr txBox="1">
            <a:spLocks noChangeArrowheads="1"/>
          </p:cNvSpPr>
          <p:nvPr/>
        </p:nvSpPr>
        <p:spPr bwMode="auto">
          <a:xfrm>
            <a:off x="468313" y="1700808"/>
            <a:ext cx="3429000" cy="285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kumimoji="1" sz="8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8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8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8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8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9pPr>
          </a:lstStyle>
          <a:p>
            <a:pPr eaLnBrk="1" hangingPunct="1"/>
            <a:r>
              <a:rPr lang="ja-JP" altLang="en-US" sz="900" dirty="0"/>
              <a:t>工事毎の細かい情報管理</a:t>
            </a:r>
            <a:endParaRPr lang="en-US" altLang="ja-JP" sz="900" dirty="0"/>
          </a:p>
          <a:p>
            <a:pPr eaLnBrk="1" hangingPunct="1"/>
            <a:r>
              <a:rPr lang="ja-JP" altLang="en-US" sz="900" dirty="0"/>
              <a:t>各伝票からリアルタイムに反映され工期中いつでも確認できます。</a:t>
            </a:r>
            <a:endParaRPr lang="en-US" altLang="ja-JP" sz="900" dirty="0"/>
          </a:p>
        </p:txBody>
      </p:sp>
      <p:sp>
        <p:nvSpPr>
          <p:cNvPr id="10" name="Rectangle 23"/>
          <p:cNvSpPr>
            <a:spLocks noChangeArrowheads="1"/>
          </p:cNvSpPr>
          <p:nvPr/>
        </p:nvSpPr>
        <p:spPr bwMode="auto">
          <a:xfrm>
            <a:off x="663104" y="3945120"/>
            <a:ext cx="1244600" cy="222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kumimoji="1" sz="8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8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8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8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8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9pPr>
          </a:lstStyle>
          <a:p>
            <a:pPr eaLnBrk="1" hangingPunct="1"/>
            <a:r>
              <a:rPr lang="ja-JP" altLang="en-US" sz="1400" dirty="0">
                <a:solidFill>
                  <a:srgbClr val="FFFFFF"/>
                </a:solidFill>
              </a:rPr>
              <a:t>多彩な出力条件</a:t>
            </a:r>
          </a:p>
        </p:txBody>
      </p:sp>
      <p:pic>
        <p:nvPicPr>
          <p:cNvPr id="17" name="図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812" y="2060848"/>
            <a:ext cx="2492896" cy="1630174"/>
          </a:xfrm>
          <a:prstGeom prst="rect">
            <a:avLst/>
          </a:prstGeom>
        </p:spPr>
      </p:pic>
      <p:pic>
        <p:nvPicPr>
          <p:cNvPr id="18" name="図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1131" y="4293096"/>
            <a:ext cx="2067835" cy="1800200"/>
          </a:xfrm>
          <a:prstGeom prst="rect">
            <a:avLst/>
          </a:prstGeom>
        </p:spPr>
      </p:pic>
      <p:pic>
        <p:nvPicPr>
          <p:cNvPr id="3" name="図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21886" y="1268760"/>
            <a:ext cx="4129838" cy="2308162"/>
          </a:xfrm>
          <a:prstGeom prst="rect">
            <a:avLst/>
          </a:prstGeom>
          <a:ln>
            <a:solidFill>
              <a:schemeClr val="accent1"/>
            </a:solidFill>
          </a:ln>
        </p:spPr>
      </p:pic>
      <p:pic>
        <p:nvPicPr>
          <p:cNvPr id="8" name="図 7"/>
          <p:cNvPicPr>
            <a:picLocks noChangeAspect="1"/>
          </p:cNvPicPr>
          <p:nvPr/>
        </p:nvPicPr>
        <p:blipFill>
          <a:blip r:embed="rId6"/>
          <a:stretch>
            <a:fillRect/>
          </a:stretch>
        </p:blipFill>
        <p:spPr>
          <a:xfrm>
            <a:off x="4407119" y="2188786"/>
            <a:ext cx="3754588" cy="2528060"/>
          </a:xfrm>
          <a:prstGeom prst="rect">
            <a:avLst/>
          </a:prstGeom>
          <a:ln>
            <a:solidFill>
              <a:schemeClr val="accent1"/>
            </a:solidFill>
          </a:ln>
        </p:spPr>
      </p:pic>
      <p:pic>
        <p:nvPicPr>
          <p:cNvPr id="11" name="図 10"/>
          <p:cNvPicPr>
            <a:picLocks noChangeAspect="1"/>
          </p:cNvPicPr>
          <p:nvPr/>
        </p:nvPicPr>
        <p:blipFill>
          <a:blip r:embed="rId7"/>
          <a:stretch>
            <a:fillRect/>
          </a:stretch>
        </p:blipFill>
        <p:spPr>
          <a:xfrm>
            <a:off x="4691580" y="3851560"/>
            <a:ext cx="3977424" cy="1749260"/>
          </a:xfrm>
          <a:prstGeom prst="rect">
            <a:avLst/>
          </a:prstGeom>
          <a:ln>
            <a:solidFill>
              <a:schemeClr val="accent1"/>
            </a:solidFill>
          </a:ln>
        </p:spPr>
      </p:pic>
    </p:spTree>
    <p:extLst>
      <p:ext uri="{BB962C8B-B14F-4D97-AF65-F5344CB8AC3E}">
        <p14:creationId xmlns:p14="http://schemas.microsoft.com/office/powerpoint/2010/main" val="2087857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descr="レッツ_見出しビジュアル150518-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313" y="1266918"/>
            <a:ext cx="3167583" cy="324613"/>
          </a:xfrm>
          <a:prstGeom prst="rect">
            <a:avLst/>
          </a:prstGeom>
        </p:spPr>
      </p:pic>
      <p:sp>
        <p:nvSpPr>
          <p:cNvPr id="2" name="タイトル 1"/>
          <p:cNvSpPr>
            <a:spLocks noGrp="1"/>
          </p:cNvSpPr>
          <p:nvPr>
            <p:ph type="title"/>
          </p:nvPr>
        </p:nvSpPr>
        <p:spPr>
          <a:xfrm>
            <a:off x="387483" y="548680"/>
            <a:ext cx="8208912" cy="504056"/>
          </a:xfrm>
        </p:spPr>
        <p:txBody>
          <a:bodyPr/>
          <a:lstStyle/>
          <a:p>
            <a:r>
              <a:rPr kumimoji="1" lang="ja-JP" altLang="en-US" dirty="0" smtClean="0"/>
              <a:t>多彩な集計資料</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0FEEE2AB-63E1-4BDE-A4B8-36AA684E8B0E}" type="slidenum">
              <a:rPr lang="en-US" altLang="ja-JP" smtClean="0"/>
              <a:pPr>
                <a:defRPr/>
              </a:pPr>
              <a:t>21</a:t>
            </a:fld>
            <a:endParaRPr lang="en-US" altLang="ja-JP"/>
          </a:p>
        </p:txBody>
      </p:sp>
      <p:sp>
        <p:nvSpPr>
          <p:cNvPr id="6" name="Rectangle 15"/>
          <p:cNvSpPr>
            <a:spLocks noChangeArrowheads="1"/>
          </p:cNvSpPr>
          <p:nvPr/>
        </p:nvSpPr>
        <p:spPr bwMode="auto">
          <a:xfrm>
            <a:off x="659828" y="1316160"/>
            <a:ext cx="889000" cy="222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kumimoji="1" sz="8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8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8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8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8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9pPr>
          </a:lstStyle>
          <a:p>
            <a:pPr eaLnBrk="1" hangingPunct="1"/>
            <a:r>
              <a:rPr lang="ja-JP" altLang="en-US" sz="1400" dirty="0">
                <a:solidFill>
                  <a:srgbClr val="FFFFFF"/>
                </a:solidFill>
              </a:rPr>
              <a:t>残高一覧表</a:t>
            </a:r>
          </a:p>
        </p:txBody>
      </p:sp>
      <p:sp>
        <p:nvSpPr>
          <p:cNvPr id="7" name="テキスト ボックス 7"/>
          <p:cNvSpPr txBox="1">
            <a:spLocks noChangeArrowheads="1"/>
          </p:cNvSpPr>
          <p:nvPr/>
        </p:nvSpPr>
        <p:spPr bwMode="auto">
          <a:xfrm>
            <a:off x="487660" y="1694294"/>
            <a:ext cx="3832919" cy="285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a:defRPr kumimoji="1" sz="8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8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8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8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8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9pPr>
          </a:lstStyle>
          <a:p>
            <a:pPr eaLnBrk="1" hangingPunct="1"/>
            <a:r>
              <a:rPr lang="ja-JP" altLang="en-US" sz="900" dirty="0"/>
              <a:t>工事毎の細かい情報管理</a:t>
            </a:r>
            <a:endParaRPr lang="en-US" altLang="ja-JP" sz="900" dirty="0"/>
          </a:p>
          <a:p>
            <a:pPr eaLnBrk="1" hangingPunct="1"/>
            <a:r>
              <a:rPr lang="ja-JP" altLang="en-US" sz="900" dirty="0"/>
              <a:t>各伝票からリアルタイムに反映され工期中いつでも確認できます。</a:t>
            </a:r>
            <a:endParaRPr lang="en-US" altLang="ja-JP" sz="900" dirty="0"/>
          </a:p>
        </p:txBody>
      </p:sp>
      <p:sp>
        <p:nvSpPr>
          <p:cNvPr id="14" name="正方形/長方形 13"/>
          <p:cNvSpPr/>
          <p:nvPr/>
        </p:nvSpPr>
        <p:spPr>
          <a:xfrm>
            <a:off x="5154155" y="3484136"/>
            <a:ext cx="1673479" cy="400110"/>
          </a:xfrm>
          <a:prstGeom prst="rect">
            <a:avLst/>
          </a:prstGeom>
          <a:noFill/>
        </p:spPr>
        <p:txBody>
          <a:bodyPr wrap="square" lIns="91440" tIns="45720" rIns="91440" bIns="45720">
            <a:spAutoFit/>
          </a:bodyPr>
          <a:lstStyle/>
          <a:p>
            <a:pPr algn="ctr"/>
            <a:r>
              <a:rPr lang="ja-JP" altLang="en-US" sz="2000" b="0" cap="none" spc="0" dirty="0" smtClean="0">
                <a:ln w="0"/>
                <a:solidFill>
                  <a:schemeClr val="accent1"/>
                </a:solidFill>
                <a:effectLst>
                  <a:outerShdw blurRad="38100" dist="25400" dir="5400000" algn="ctr" rotWithShape="0">
                    <a:srgbClr val="6E747A">
                      <a:alpha val="43000"/>
                    </a:srgbClr>
                  </a:outerShdw>
                </a:effectLst>
              </a:rPr>
              <a:t>差替え</a:t>
            </a:r>
            <a:endParaRPr lang="ja-JP" altLang="en-US" sz="2000" b="0" cap="none" spc="0" dirty="0">
              <a:ln w="0"/>
              <a:solidFill>
                <a:schemeClr val="accent1"/>
              </a:solidFill>
              <a:effectLst>
                <a:outerShdw blurRad="38100" dist="25400" dir="5400000" algn="ctr" rotWithShape="0">
                  <a:srgbClr val="6E747A">
                    <a:alpha val="43000"/>
                  </a:srgbClr>
                </a:outerShdw>
              </a:effectLst>
            </a:endParaRPr>
          </a:p>
        </p:txBody>
      </p:sp>
      <p:pic>
        <p:nvPicPr>
          <p:cNvPr id="11" name="図 10"/>
          <p:cNvPicPr>
            <a:picLocks noChangeAspect="1"/>
          </p:cNvPicPr>
          <p:nvPr/>
        </p:nvPicPr>
        <p:blipFill>
          <a:blip r:embed="rId3"/>
          <a:stretch>
            <a:fillRect/>
          </a:stretch>
        </p:blipFill>
        <p:spPr>
          <a:xfrm>
            <a:off x="4542951" y="1270355"/>
            <a:ext cx="3173730" cy="2080260"/>
          </a:xfrm>
          <a:prstGeom prst="rect">
            <a:avLst/>
          </a:prstGeom>
          <a:ln>
            <a:solidFill>
              <a:schemeClr val="accent1"/>
            </a:solidFill>
          </a:ln>
        </p:spPr>
      </p:pic>
      <p:pic>
        <p:nvPicPr>
          <p:cNvPr id="13" name="図 12"/>
          <p:cNvPicPr>
            <a:picLocks noChangeAspect="1"/>
          </p:cNvPicPr>
          <p:nvPr/>
        </p:nvPicPr>
        <p:blipFill>
          <a:blip r:embed="rId4"/>
          <a:stretch>
            <a:fillRect/>
          </a:stretch>
        </p:blipFill>
        <p:spPr>
          <a:xfrm>
            <a:off x="4974617" y="2106969"/>
            <a:ext cx="3246120" cy="2575560"/>
          </a:xfrm>
          <a:prstGeom prst="rect">
            <a:avLst/>
          </a:prstGeom>
          <a:ln>
            <a:solidFill>
              <a:schemeClr val="accent1"/>
            </a:solidFill>
          </a:ln>
        </p:spPr>
      </p:pic>
      <p:pic>
        <p:nvPicPr>
          <p:cNvPr id="15" name="図 14"/>
          <p:cNvPicPr>
            <a:picLocks noChangeAspect="1"/>
          </p:cNvPicPr>
          <p:nvPr/>
        </p:nvPicPr>
        <p:blipFill>
          <a:blip r:embed="rId5"/>
          <a:stretch>
            <a:fillRect/>
          </a:stretch>
        </p:blipFill>
        <p:spPr>
          <a:xfrm>
            <a:off x="5412425" y="3062446"/>
            <a:ext cx="3257550" cy="2670810"/>
          </a:xfrm>
          <a:prstGeom prst="rect">
            <a:avLst/>
          </a:prstGeom>
          <a:ln>
            <a:solidFill>
              <a:schemeClr val="accent1"/>
            </a:solidFill>
          </a:ln>
        </p:spPr>
      </p:pic>
      <p:pic>
        <p:nvPicPr>
          <p:cNvPr id="12" name="図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7045" y="2273076"/>
            <a:ext cx="3853845" cy="2457897"/>
          </a:xfrm>
          <a:prstGeom prst="rect">
            <a:avLst/>
          </a:prstGeom>
        </p:spPr>
      </p:pic>
    </p:spTree>
    <p:extLst>
      <p:ext uri="{BB962C8B-B14F-4D97-AF65-F5344CB8AC3E}">
        <p14:creationId xmlns:p14="http://schemas.microsoft.com/office/powerpoint/2010/main" val="1259747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図 28" descr="レッツ_パワーポイント_バックグラウンド150517-2-a.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5455" y="3789040"/>
            <a:ext cx="3871001" cy="324613"/>
          </a:xfrm>
          <a:prstGeom prst="rect">
            <a:avLst/>
          </a:prstGeom>
        </p:spPr>
      </p:pic>
      <p:pic>
        <p:nvPicPr>
          <p:cNvPr id="28" name="図 27" descr="レッツ_パワーポイント_バックグラウンド150517-2-a.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5455" y="1266825"/>
            <a:ext cx="3871001" cy="324613"/>
          </a:xfrm>
          <a:prstGeom prst="rect">
            <a:avLst/>
          </a:prstGeom>
        </p:spPr>
      </p:pic>
      <p:pic>
        <p:nvPicPr>
          <p:cNvPr id="21" name="図 20" descr="レッツ_パワーポイント_バックグラウンド150517-2-a.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359" y="1266825"/>
            <a:ext cx="4035204" cy="324613"/>
          </a:xfrm>
          <a:prstGeom prst="rect">
            <a:avLst/>
          </a:prstGeom>
        </p:spPr>
      </p:pic>
      <p:sp>
        <p:nvSpPr>
          <p:cNvPr id="2" name="タイトル 1"/>
          <p:cNvSpPr>
            <a:spLocks noGrp="1"/>
          </p:cNvSpPr>
          <p:nvPr>
            <p:ph type="title"/>
          </p:nvPr>
        </p:nvSpPr>
        <p:spPr>
          <a:xfrm>
            <a:off x="387152" y="548680"/>
            <a:ext cx="8208912" cy="504056"/>
          </a:xfrm>
        </p:spPr>
        <p:txBody>
          <a:bodyPr/>
          <a:lstStyle/>
          <a:p>
            <a:r>
              <a:rPr lang="ja-JP" altLang="en-US" dirty="0"/>
              <a:t>導入・設定</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0FEEE2AB-63E1-4BDE-A4B8-36AA684E8B0E}" type="slidenum">
              <a:rPr lang="en-US" altLang="ja-JP" smtClean="0"/>
              <a:pPr>
                <a:defRPr/>
              </a:pPr>
              <a:t>22</a:t>
            </a:fld>
            <a:endParaRPr lang="en-US" altLang="ja-JP" dirty="0"/>
          </a:p>
        </p:txBody>
      </p:sp>
      <p:sp>
        <p:nvSpPr>
          <p:cNvPr id="7" name="テキスト ボックス 7"/>
          <p:cNvSpPr txBox="1">
            <a:spLocks noChangeArrowheads="1"/>
          </p:cNvSpPr>
          <p:nvPr/>
        </p:nvSpPr>
        <p:spPr bwMode="auto">
          <a:xfrm>
            <a:off x="465359" y="1700808"/>
            <a:ext cx="4361237"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a:defRPr kumimoji="1" sz="8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8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8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8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8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9pPr>
          </a:lstStyle>
          <a:p>
            <a:pPr eaLnBrk="1" hangingPunct="1"/>
            <a:r>
              <a:rPr lang="ja-JP" altLang="en-US" sz="900" dirty="0" smtClean="0"/>
              <a:t>会社情報や導入設定を登録、</a:t>
            </a:r>
            <a:endParaRPr lang="en-US" altLang="ja-JP" sz="900" dirty="0" smtClean="0"/>
          </a:p>
          <a:p>
            <a:pPr eaLnBrk="1" hangingPunct="1"/>
            <a:r>
              <a:rPr lang="ja-JP" altLang="en-US" sz="900" dirty="0" smtClean="0"/>
              <a:t>和暦、西暦の年表示切替や開始日、コード桁数等お客様に合わせた設定が可能です。</a:t>
            </a:r>
            <a:endParaRPr lang="en-US" altLang="ja-JP" sz="900" dirty="0"/>
          </a:p>
        </p:txBody>
      </p:sp>
      <p:pic>
        <p:nvPicPr>
          <p:cNvPr id="15" name="図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503" y="2070243"/>
            <a:ext cx="3549850" cy="3014941"/>
          </a:xfrm>
          <a:prstGeom prst="rect">
            <a:avLst/>
          </a:prstGeom>
        </p:spPr>
      </p:pic>
      <p:sp>
        <p:nvSpPr>
          <p:cNvPr id="17" name="Rectangle 15"/>
          <p:cNvSpPr>
            <a:spLocks noChangeArrowheads="1"/>
          </p:cNvSpPr>
          <p:nvPr/>
        </p:nvSpPr>
        <p:spPr bwMode="auto">
          <a:xfrm>
            <a:off x="4980384" y="1315603"/>
            <a:ext cx="993060"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kumimoji="1" sz="8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8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8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8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8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9pPr>
          </a:lstStyle>
          <a:p>
            <a:pPr eaLnBrk="1" hangingPunct="1"/>
            <a:r>
              <a:rPr lang="ja-JP" altLang="en-US" sz="1400" dirty="0">
                <a:solidFill>
                  <a:srgbClr val="FFFFFF"/>
                </a:solidFill>
              </a:rPr>
              <a:t>マスタ</a:t>
            </a:r>
            <a:r>
              <a:rPr lang="ja-JP" altLang="en-US" sz="1400" dirty="0" smtClean="0">
                <a:solidFill>
                  <a:srgbClr val="FFFFFF"/>
                </a:solidFill>
              </a:rPr>
              <a:t>ー設定</a:t>
            </a:r>
            <a:endParaRPr lang="ja-JP" altLang="en-US" sz="1400" dirty="0">
              <a:solidFill>
                <a:srgbClr val="FFFFFF"/>
              </a:solidFill>
            </a:endParaRPr>
          </a:p>
        </p:txBody>
      </p:sp>
      <p:sp>
        <p:nvSpPr>
          <p:cNvPr id="18" name="テキスト ボックス 7"/>
          <p:cNvSpPr txBox="1">
            <a:spLocks noChangeArrowheads="1"/>
          </p:cNvSpPr>
          <p:nvPr/>
        </p:nvSpPr>
        <p:spPr bwMode="auto">
          <a:xfrm>
            <a:off x="4836971" y="1700808"/>
            <a:ext cx="3168352"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a:defRPr kumimoji="1" sz="8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8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8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8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8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9pPr>
          </a:lstStyle>
          <a:p>
            <a:pPr eaLnBrk="1" hangingPunct="1"/>
            <a:r>
              <a:rPr lang="ja-JP" altLang="en-US" sz="900" dirty="0" smtClean="0"/>
              <a:t>他のシステムやエクセルで作成されたデータをテキストデータで</a:t>
            </a:r>
            <a:endParaRPr lang="en-US" altLang="ja-JP" sz="900" dirty="0" smtClean="0"/>
          </a:p>
          <a:p>
            <a:pPr eaLnBrk="1" hangingPunct="1"/>
            <a:r>
              <a:rPr lang="ja-JP" altLang="en-US" sz="900" dirty="0"/>
              <a:t>読込</a:t>
            </a:r>
            <a:r>
              <a:rPr lang="ja-JP" altLang="en-US" sz="900" dirty="0" smtClean="0"/>
              <a:t>めるので、移行作業を効率的に実行できます。</a:t>
            </a:r>
            <a:endParaRPr lang="en-US" altLang="ja-JP" sz="900" dirty="0" smtClean="0"/>
          </a:p>
        </p:txBody>
      </p:sp>
      <p:pic>
        <p:nvPicPr>
          <p:cNvPr id="19" name="図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02726" y="2060848"/>
            <a:ext cx="1890420" cy="1612625"/>
          </a:xfrm>
          <a:prstGeom prst="rect">
            <a:avLst/>
          </a:prstGeom>
        </p:spPr>
      </p:pic>
      <p:sp>
        <p:nvSpPr>
          <p:cNvPr id="22" name="Rectangle 15"/>
          <p:cNvSpPr>
            <a:spLocks noChangeArrowheads="1"/>
          </p:cNvSpPr>
          <p:nvPr/>
        </p:nvSpPr>
        <p:spPr bwMode="auto">
          <a:xfrm>
            <a:off x="4986319" y="3835893"/>
            <a:ext cx="718145"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kumimoji="1" sz="8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8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8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8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8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9pPr>
          </a:lstStyle>
          <a:p>
            <a:pPr eaLnBrk="1" hangingPunct="1"/>
            <a:r>
              <a:rPr lang="ja-JP" altLang="en-US" sz="1400" dirty="0" smtClean="0">
                <a:solidFill>
                  <a:srgbClr val="FFFFFF"/>
                </a:solidFill>
              </a:rPr>
              <a:t>権限設定</a:t>
            </a:r>
            <a:endParaRPr lang="ja-JP" altLang="en-US" sz="1400" dirty="0">
              <a:solidFill>
                <a:srgbClr val="FFFFFF"/>
              </a:solidFill>
            </a:endParaRPr>
          </a:p>
        </p:txBody>
      </p:sp>
      <p:sp>
        <p:nvSpPr>
          <p:cNvPr id="23" name="テキスト ボックス 7"/>
          <p:cNvSpPr txBox="1">
            <a:spLocks noChangeArrowheads="1"/>
          </p:cNvSpPr>
          <p:nvPr/>
        </p:nvSpPr>
        <p:spPr bwMode="auto">
          <a:xfrm>
            <a:off x="4805455" y="4191647"/>
            <a:ext cx="3847940" cy="1384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a:defRPr kumimoji="1" sz="8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8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8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8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8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9pPr>
          </a:lstStyle>
          <a:p>
            <a:pPr eaLnBrk="1" hangingPunct="1"/>
            <a:r>
              <a:rPr lang="ja-JP" altLang="en-US" sz="900" dirty="0" smtClean="0"/>
              <a:t>ユーザー毎にパスワードと使用可能な機能権限を設定する事が出来ます。</a:t>
            </a:r>
            <a:endParaRPr lang="en-US" altLang="ja-JP" sz="900" dirty="0"/>
          </a:p>
        </p:txBody>
      </p:sp>
      <p:pic>
        <p:nvPicPr>
          <p:cNvPr id="24" name="図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50473" y="4389327"/>
            <a:ext cx="1885518" cy="1389329"/>
          </a:xfrm>
          <a:prstGeom prst="rect">
            <a:avLst/>
          </a:prstGeom>
        </p:spPr>
      </p:pic>
      <p:pic>
        <p:nvPicPr>
          <p:cNvPr id="20" name="図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85182" y="4435486"/>
            <a:ext cx="1627010" cy="1641882"/>
          </a:xfrm>
          <a:prstGeom prst="rect">
            <a:avLst/>
          </a:prstGeom>
        </p:spPr>
      </p:pic>
      <p:sp>
        <p:nvSpPr>
          <p:cNvPr id="3" name="テキスト ボックス 2"/>
          <p:cNvSpPr txBox="1"/>
          <p:nvPr/>
        </p:nvSpPr>
        <p:spPr>
          <a:xfrm>
            <a:off x="8276401" y="2748127"/>
            <a:ext cx="184666" cy="369332"/>
          </a:xfrm>
          <a:prstGeom prst="rect">
            <a:avLst/>
          </a:prstGeom>
          <a:noFill/>
        </p:spPr>
        <p:txBody>
          <a:bodyPr wrap="none" rtlCol="0">
            <a:spAutoFit/>
          </a:bodyPr>
          <a:lstStyle/>
          <a:p>
            <a:endParaRPr kumimoji="1" lang="ja-JP" altLang="en-US" dirty="0"/>
          </a:p>
        </p:txBody>
      </p:sp>
      <p:sp>
        <p:nvSpPr>
          <p:cNvPr id="25" name="Rectangle 15"/>
          <p:cNvSpPr>
            <a:spLocks noChangeArrowheads="1"/>
          </p:cNvSpPr>
          <p:nvPr/>
        </p:nvSpPr>
        <p:spPr bwMode="auto">
          <a:xfrm>
            <a:off x="655828" y="1317789"/>
            <a:ext cx="718145"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kumimoji="1" sz="8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8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8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8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8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9pPr>
          </a:lstStyle>
          <a:p>
            <a:pPr eaLnBrk="1" hangingPunct="1"/>
            <a:r>
              <a:rPr lang="ja-JP" altLang="en-US" sz="1400" dirty="0" smtClean="0">
                <a:solidFill>
                  <a:srgbClr val="FFFFFF"/>
                </a:solidFill>
              </a:rPr>
              <a:t>環境設定</a:t>
            </a:r>
            <a:endParaRPr lang="ja-JP" altLang="en-US" sz="1400" dirty="0">
              <a:solidFill>
                <a:srgbClr val="FFFFFF"/>
              </a:solidFill>
            </a:endParaRPr>
          </a:p>
        </p:txBody>
      </p:sp>
    </p:spTree>
    <p:extLst>
      <p:ext uri="{BB962C8B-B14F-4D97-AF65-F5344CB8AC3E}">
        <p14:creationId xmlns:p14="http://schemas.microsoft.com/office/powerpoint/2010/main" val="12860005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80908" y="548680"/>
            <a:ext cx="8208912" cy="504056"/>
          </a:xfrm>
        </p:spPr>
        <p:txBody>
          <a:bodyPr/>
          <a:lstStyle/>
          <a:p>
            <a:r>
              <a:rPr kumimoji="1" lang="ja-JP" altLang="en-US" dirty="0" smtClean="0"/>
              <a:t>保守サービス</a:t>
            </a:r>
            <a:endParaRPr kumimoji="1" lang="ja-JP" altLang="en-US" dirty="0"/>
          </a:p>
        </p:txBody>
      </p:sp>
      <p:pic>
        <p:nvPicPr>
          <p:cNvPr id="8" name="図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8834" y="2355557"/>
            <a:ext cx="3760291" cy="1303289"/>
          </a:xfrm>
          <a:prstGeom prst="rect">
            <a:avLst/>
          </a:prstGeom>
        </p:spPr>
      </p:pic>
      <p:sp>
        <p:nvSpPr>
          <p:cNvPr id="9" name="テキスト ボックス 8"/>
          <p:cNvSpPr txBox="1">
            <a:spLocks noChangeArrowheads="1"/>
          </p:cNvSpPr>
          <p:nvPr/>
        </p:nvSpPr>
        <p:spPr bwMode="auto">
          <a:xfrm>
            <a:off x="643007" y="1510782"/>
            <a:ext cx="3760290" cy="723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a:defRPr kumimoji="1" sz="8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8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8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8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8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9pPr>
          </a:lstStyle>
          <a:p>
            <a:pPr eaLnBrk="1" hangingPunct="1"/>
            <a:r>
              <a:rPr lang="ja-JP" altLang="en-US" sz="1400" b="1" dirty="0" smtClean="0">
                <a:solidFill>
                  <a:srgbClr val="27619F"/>
                </a:solidFill>
              </a:rPr>
              <a:t>リモートサポートサービス</a:t>
            </a:r>
          </a:p>
          <a:p>
            <a:pPr eaLnBrk="1" hangingPunct="1">
              <a:lnSpc>
                <a:spcPct val="130000"/>
              </a:lnSpc>
            </a:pPr>
            <a:r>
              <a:rPr lang="ja-JP" altLang="en-US" sz="1000" dirty="0" smtClean="0"/>
              <a:t>サポートスタッフがお客様のパソコン画面を直接操作し、問題を即解</a:t>
            </a:r>
            <a:endParaRPr lang="en-US" altLang="ja-JP" sz="1000" dirty="0" smtClean="0"/>
          </a:p>
          <a:p>
            <a:pPr eaLnBrk="1" hangingPunct="1"/>
            <a:r>
              <a:rPr lang="ja-JP" altLang="en-US" sz="1000" dirty="0" smtClean="0"/>
              <a:t>決します。</a:t>
            </a:r>
            <a:endParaRPr lang="en-US" altLang="ja-JP" sz="1000" dirty="0" smtClean="0"/>
          </a:p>
          <a:p>
            <a:pPr eaLnBrk="1" hangingPunct="1"/>
            <a:r>
              <a:rPr lang="ja-JP" altLang="en-US" sz="1000" dirty="0" smtClean="0"/>
              <a:t>まるでサポートスタッフがその場にいるような安心感をご提供します。</a:t>
            </a:r>
            <a:endParaRPr lang="en-US" altLang="ja-JP" sz="1000" dirty="0" smtClean="0"/>
          </a:p>
        </p:txBody>
      </p:sp>
      <p:sp>
        <p:nvSpPr>
          <p:cNvPr id="10" name="テキスト ボックス 9"/>
          <p:cNvSpPr txBox="1">
            <a:spLocks noChangeArrowheads="1"/>
          </p:cNvSpPr>
          <p:nvPr/>
        </p:nvSpPr>
        <p:spPr bwMode="auto">
          <a:xfrm>
            <a:off x="653777" y="4035985"/>
            <a:ext cx="3749520" cy="4078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a:defRPr kumimoji="1" sz="8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8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8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8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8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9pPr>
          </a:lstStyle>
          <a:p>
            <a:pPr eaLnBrk="1" hangingPunct="1"/>
            <a:r>
              <a:rPr lang="ja-JP" altLang="en-US" sz="1400" b="1" dirty="0" smtClean="0">
                <a:solidFill>
                  <a:srgbClr val="27619F"/>
                </a:solidFill>
              </a:rPr>
              <a:t>フリーダイヤルサポート</a:t>
            </a:r>
          </a:p>
          <a:p>
            <a:pPr eaLnBrk="1" hangingPunct="1">
              <a:lnSpc>
                <a:spcPct val="130000"/>
              </a:lnSpc>
            </a:pPr>
            <a:r>
              <a:rPr lang="ja-JP" altLang="en-US" sz="1000" dirty="0" smtClean="0"/>
              <a:t>電話</a:t>
            </a:r>
            <a:r>
              <a:rPr lang="en-US" altLang="ja-JP" sz="1000" dirty="0" smtClean="0"/>
              <a:t>(</a:t>
            </a:r>
            <a:r>
              <a:rPr lang="ja-JP" altLang="en-US" sz="1000" dirty="0" smtClean="0"/>
              <a:t>フリーダイヤル</a:t>
            </a:r>
            <a:r>
              <a:rPr lang="en-US" altLang="ja-JP" sz="1000" dirty="0" smtClean="0"/>
              <a:t>)</a:t>
            </a:r>
            <a:r>
              <a:rPr lang="ja-JP" altLang="en-US" sz="1000" dirty="0" smtClean="0"/>
              <a:t>・</a:t>
            </a:r>
            <a:r>
              <a:rPr lang="en-US" altLang="ja-JP" sz="1000" dirty="0" smtClean="0"/>
              <a:t>FAX</a:t>
            </a:r>
            <a:r>
              <a:rPr lang="ja-JP" altLang="en-US" sz="1000" dirty="0" smtClean="0"/>
              <a:t>・</a:t>
            </a:r>
            <a:r>
              <a:rPr lang="en-US" altLang="ja-JP" sz="1000" dirty="0" smtClean="0"/>
              <a:t>E</a:t>
            </a:r>
            <a:r>
              <a:rPr lang="ja-JP" altLang="en-US" sz="1000" dirty="0" smtClean="0"/>
              <a:t>メール等によるサポートが受けられます。</a:t>
            </a:r>
            <a:endParaRPr lang="en-US" altLang="ja-JP" sz="1000" dirty="0" smtClean="0"/>
          </a:p>
        </p:txBody>
      </p:sp>
      <p:sp>
        <p:nvSpPr>
          <p:cNvPr id="11" name="テキスト ボックス 10"/>
          <p:cNvSpPr txBox="1">
            <a:spLocks noChangeArrowheads="1"/>
          </p:cNvSpPr>
          <p:nvPr/>
        </p:nvSpPr>
        <p:spPr bwMode="auto">
          <a:xfrm>
            <a:off x="649194" y="4896629"/>
            <a:ext cx="3867617"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a:defRPr kumimoji="1" sz="8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8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8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8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8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9pPr>
          </a:lstStyle>
          <a:p>
            <a:pPr eaLnBrk="1" hangingPunct="1"/>
            <a:r>
              <a:rPr lang="ja-JP" altLang="en-US" sz="1400" b="1" dirty="0" smtClean="0">
                <a:solidFill>
                  <a:srgbClr val="27619F"/>
                </a:solidFill>
              </a:rPr>
              <a:t>アップデートサービス</a:t>
            </a:r>
            <a:r>
              <a:rPr lang="en-US" altLang="ja-JP" sz="1000" b="1" dirty="0" smtClean="0">
                <a:solidFill>
                  <a:srgbClr val="27619F"/>
                </a:solidFill>
              </a:rPr>
              <a:t>※</a:t>
            </a:r>
            <a:endParaRPr lang="ja-JP" altLang="en-US" sz="1000" b="1" dirty="0" smtClean="0">
              <a:solidFill>
                <a:srgbClr val="27619F"/>
              </a:solidFill>
            </a:endParaRPr>
          </a:p>
          <a:p>
            <a:pPr eaLnBrk="1" hangingPunct="1"/>
            <a:r>
              <a:rPr lang="ja-JP" altLang="en-US" sz="1000" dirty="0" smtClean="0"/>
              <a:t>最新版プログラムのダウンロードが可能なアップデートサイトをご利用いただけます。</a:t>
            </a:r>
            <a:endParaRPr lang="en-US" altLang="ja-JP" sz="1000" dirty="0" smtClean="0"/>
          </a:p>
        </p:txBody>
      </p:sp>
      <p:sp>
        <p:nvSpPr>
          <p:cNvPr id="12" name="テキスト ボックス 11"/>
          <p:cNvSpPr txBox="1">
            <a:spLocks noChangeArrowheads="1"/>
          </p:cNvSpPr>
          <p:nvPr/>
        </p:nvSpPr>
        <p:spPr bwMode="auto">
          <a:xfrm>
            <a:off x="4899717" y="1508703"/>
            <a:ext cx="3749520" cy="569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a:defRPr kumimoji="1" sz="8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8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8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8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8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9pPr>
          </a:lstStyle>
          <a:p>
            <a:pPr eaLnBrk="1" hangingPunct="1"/>
            <a:r>
              <a:rPr lang="ja-JP" altLang="en-US" sz="1400" b="1" dirty="0" smtClean="0">
                <a:solidFill>
                  <a:srgbClr val="27619F"/>
                </a:solidFill>
              </a:rPr>
              <a:t>プログラムディスク・マニュアル紛失時の無償提供</a:t>
            </a:r>
          </a:p>
          <a:p>
            <a:pPr eaLnBrk="1" hangingPunct="1">
              <a:lnSpc>
                <a:spcPct val="130000"/>
              </a:lnSpc>
            </a:pPr>
            <a:r>
              <a:rPr lang="ja-JP" altLang="en-US" sz="1000" dirty="0" smtClean="0"/>
              <a:t>プログラムディスクやマニュアルを紛失、破損してしまった場合は、</a:t>
            </a:r>
            <a:endParaRPr lang="en-US" altLang="ja-JP" sz="1000" dirty="0" smtClean="0"/>
          </a:p>
          <a:p>
            <a:pPr eaLnBrk="1" hangingPunct="1"/>
            <a:r>
              <a:rPr lang="ja-JP" altLang="en-US" sz="1000" dirty="0" smtClean="0"/>
              <a:t>年１回まで無償で提供させていただきます。</a:t>
            </a:r>
            <a:endParaRPr lang="en-US" altLang="ja-JP" sz="1000" dirty="0" smtClean="0"/>
          </a:p>
        </p:txBody>
      </p:sp>
      <p:sp>
        <p:nvSpPr>
          <p:cNvPr id="14" name="テキスト ボックス 13"/>
          <p:cNvSpPr txBox="1">
            <a:spLocks noChangeArrowheads="1"/>
          </p:cNvSpPr>
          <p:nvPr/>
        </p:nvSpPr>
        <p:spPr bwMode="auto">
          <a:xfrm>
            <a:off x="4891730" y="2364508"/>
            <a:ext cx="3719834" cy="569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a:defRPr kumimoji="1" sz="8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8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8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8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8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9pPr>
          </a:lstStyle>
          <a:p>
            <a:pPr eaLnBrk="1" hangingPunct="1"/>
            <a:r>
              <a:rPr lang="ja-JP" altLang="en-US" sz="1400" b="1" dirty="0" smtClean="0">
                <a:solidFill>
                  <a:srgbClr val="27619F"/>
                </a:solidFill>
              </a:rPr>
              <a:t>レッツ製品以外のサポート</a:t>
            </a:r>
          </a:p>
          <a:p>
            <a:pPr eaLnBrk="1" hangingPunct="1">
              <a:lnSpc>
                <a:spcPct val="130000"/>
              </a:lnSpc>
            </a:pPr>
            <a:r>
              <a:rPr lang="ja-JP" altLang="en-US" sz="1000" dirty="0" smtClean="0"/>
              <a:t>レッツ製品に係る</a:t>
            </a:r>
            <a:r>
              <a:rPr lang="en-US" altLang="ja-JP" sz="1000" dirty="0" smtClean="0"/>
              <a:t>Excel</a:t>
            </a:r>
            <a:r>
              <a:rPr lang="ja-JP" altLang="en-US" sz="1000" dirty="0" smtClean="0"/>
              <a:t>の操作方法、セキュリティソフトの設定</a:t>
            </a:r>
            <a:endParaRPr lang="en-US" altLang="ja-JP" sz="1000" dirty="0" smtClean="0"/>
          </a:p>
          <a:p>
            <a:pPr eaLnBrk="1" hangingPunct="1"/>
            <a:r>
              <a:rPr lang="ja-JP" altLang="en-US" sz="1000" dirty="0" smtClean="0"/>
              <a:t>ネットワークの設定などのご質問にお答えするサービスです。</a:t>
            </a:r>
            <a:endParaRPr lang="en-US" altLang="ja-JP" sz="1000" dirty="0" smtClean="0"/>
          </a:p>
        </p:txBody>
      </p:sp>
      <p:sp>
        <p:nvSpPr>
          <p:cNvPr id="15" name="テキスト ボックス 14"/>
          <p:cNvSpPr txBox="1">
            <a:spLocks noChangeArrowheads="1"/>
          </p:cNvSpPr>
          <p:nvPr/>
        </p:nvSpPr>
        <p:spPr bwMode="auto">
          <a:xfrm>
            <a:off x="4889527" y="3217837"/>
            <a:ext cx="3750948" cy="569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a:defRPr kumimoji="1" sz="8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8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8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8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8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9pPr>
          </a:lstStyle>
          <a:p>
            <a:pPr eaLnBrk="1" hangingPunct="1"/>
            <a:r>
              <a:rPr lang="ja-JP" altLang="en-US" sz="1400" b="1" dirty="0" smtClean="0">
                <a:solidFill>
                  <a:srgbClr val="27619F"/>
                </a:solidFill>
              </a:rPr>
              <a:t>税法等の改訂対応</a:t>
            </a:r>
            <a:r>
              <a:rPr lang="en-US" altLang="ja-JP" sz="1400" b="1" dirty="0">
                <a:solidFill>
                  <a:srgbClr val="27619F"/>
                </a:solidFill>
              </a:rPr>
              <a:t>※</a:t>
            </a:r>
            <a:endParaRPr lang="ja-JP" altLang="en-US" sz="1400" b="1" dirty="0" smtClean="0">
              <a:solidFill>
                <a:srgbClr val="27619F"/>
              </a:solidFill>
            </a:endParaRPr>
          </a:p>
          <a:p>
            <a:pPr eaLnBrk="1" hangingPunct="1">
              <a:lnSpc>
                <a:spcPct val="130000"/>
              </a:lnSpc>
            </a:pPr>
            <a:r>
              <a:rPr lang="ja-JP" altLang="en-US" sz="1000" dirty="0" smtClean="0"/>
              <a:t>業務処理に影響する法令変更があった場合、対応版プログラム</a:t>
            </a:r>
            <a:endParaRPr lang="en-US" altLang="ja-JP" sz="1000" dirty="0" smtClean="0"/>
          </a:p>
          <a:p>
            <a:pPr eaLnBrk="1" hangingPunct="1"/>
            <a:r>
              <a:rPr lang="ja-JP" altLang="en-US" sz="1000" dirty="0" smtClean="0"/>
              <a:t>を無償で提供させていただきます。</a:t>
            </a:r>
            <a:endParaRPr lang="en-US" altLang="ja-JP" sz="1000" dirty="0" smtClean="0"/>
          </a:p>
        </p:txBody>
      </p:sp>
      <p:sp>
        <p:nvSpPr>
          <p:cNvPr id="16" name="テキスト ボックス 15"/>
          <p:cNvSpPr txBox="1">
            <a:spLocks noChangeArrowheads="1"/>
          </p:cNvSpPr>
          <p:nvPr/>
        </p:nvSpPr>
        <p:spPr bwMode="auto">
          <a:xfrm>
            <a:off x="4891730" y="4035985"/>
            <a:ext cx="3750947" cy="569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a:defRPr kumimoji="1" sz="8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8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8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8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8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9pPr>
          </a:lstStyle>
          <a:p>
            <a:pPr eaLnBrk="1" hangingPunct="1"/>
            <a:r>
              <a:rPr lang="ja-JP" altLang="en-US" sz="1400" b="1" dirty="0" smtClean="0">
                <a:solidFill>
                  <a:srgbClr val="27619F"/>
                </a:solidFill>
              </a:rPr>
              <a:t>バージョンアップ製品の割引又は無償対応</a:t>
            </a:r>
            <a:endParaRPr lang="en-US" altLang="ja-JP" sz="1400" b="1" dirty="0" smtClean="0">
              <a:solidFill>
                <a:srgbClr val="27619F"/>
              </a:solidFill>
            </a:endParaRPr>
          </a:p>
          <a:p>
            <a:pPr eaLnBrk="1" hangingPunct="1">
              <a:lnSpc>
                <a:spcPct val="130000"/>
              </a:lnSpc>
            </a:pPr>
            <a:r>
              <a:rPr lang="ja-JP" altLang="en-US" sz="1000" dirty="0" smtClean="0"/>
              <a:t>本製品を後継する製品が新たに発売された場合は、割引又は無償</a:t>
            </a:r>
            <a:endParaRPr lang="en-US" altLang="ja-JP" sz="1000" dirty="0" smtClean="0"/>
          </a:p>
          <a:p>
            <a:pPr eaLnBrk="1" hangingPunct="1"/>
            <a:r>
              <a:rPr lang="ja-JP" altLang="en-US" sz="1000" dirty="0" err="1" smtClean="0"/>
              <a:t>で提</a:t>
            </a:r>
            <a:r>
              <a:rPr lang="ja-JP" altLang="en-US" sz="1000" dirty="0" smtClean="0"/>
              <a:t>供させて頂きます。</a:t>
            </a:r>
            <a:endParaRPr lang="en-US" altLang="ja-JP" sz="1000" dirty="0" smtClean="0"/>
          </a:p>
        </p:txBody>
      </p:sp>
      <p:sp>
        <p:nvSpPr>
          <p:cNvPr id="17" name="テキスト ボックス 16"/>
          <p:cNvSpPr txBox="1">
            <a:spLocks noChangeArrowheads="1"/>
          </p:cNvSpPr>
          <p:nvPr/>
        </p:nvSpPr>
        <p:spPr bwMode="auto">
          <a:xfrm>
            <a:off x="4899717" y="4880289"/>
            <a:ext cx="3740758" cy="4078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a:defRPr kumimoji="1" sz="8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8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8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8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8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9pPr>
          </a:lstStyle>
          <a:p>
            <a:pPr eaLnBrk="1" hangingPunct="1"/>
            <a:r>
              <a:rPr lang="ja-JP" altLang="en-US" sz="1400" b="1" dirty="0" smtClean="0">
                <a:solidFill>
                  <a:srgbClr val="27619F"/>
                </a:solidFill>
              </a:rPr>
              <a:t>アップグレード対応</a:t>
            </a:r>
            <a:endParaRPr lang="en-US" altLang="ja-JP" sz="1400" b="1" dirty="0" smtClean="0">
              <a:solidFill>
                <a:srgbClr val="27619F"/>
              </a:solidFill>
            </a:endParaRPr>
          </a:p>
          <a:p>
            <a:pPr eaLnBrk="1" hangingPunct="1">
              <a:lnSpc>
                <a:spcPct val="130000"/>
              </a:lnSpc>
            </a:pPr>
            <a:r>
              <a:rPr lang="ja-JP" altLang="en-US" sz="1000" dirty="0" smtClean="0"/>
              <a:t>ご利用人数の追加は製品本体価格の差額で対応させて頂きます。</a:t>
            </a:r>
            <a:endParaRPr lang="en-US" altLang="ja-JP" sz="1000" dirty="0" smtClean="0"/>
          </a:p>
        </p:txBody>
      </p:sp>
      <p:sp>
        <p:nvSpPr>
          <p:cNvPr id="18" name="テキスト ボックス 17"/>
          <p:cNvSpPr txBox="1">
            <a:spLocks noChangeArrowheads="1"/>
          </p:cNvSpPr>
          <p:nvPr/>
        </p:nvSpPr>
        <p:spPr bwMode="auto">
          <a:xfrm>
            <a:off x="6183420" y="5490810"/>
            <a:ext cx="2523127"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kumimoji="1" sz="8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8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8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8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8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9pPr>
          </a:lstStyle>
          <a:p>
            <a:pPr eaLnBrk="1" hangingPunct="1"/>
            <a:endParaRPr lang="en-US" altLang="ja-JP" sz="900" b="1" dirty="0" smtClean="0">
              <a:solidFill>
                <a:srgbClr val="0070C0"/>
              </a:solidFill>
            </a:endParaRPr>
          </a:p>
          <a:p>
            <a:pPr eaLnBrk="1" hangingPunct="1"/>
            <a:r>
              <a:rPr lang="en-US" altLang="ja-JP" dirty="0" smtClean="0"/>
              <a:t>※</a:t>
            </a:r>
            <a:r>
              <a:rPr lang="ja-JP" altLang="en-US" dirty="0" smtClean="0"/>
              <a:t>カスタマイズを加えているお客様</a:t>
            </a:r>
            <a:r>
              <a:rPr lang="ja-JP" altLang="en-US" smtClean="0"/>
              <a:t>は別途有償</a:t>
            </a:r>
            <a:r>
              <a:rPr lang="ja-JP" altLang="en-US" dirty="0" smtClean="0"/>
              <a:t>となります。</a:t>
            </a:r>
            <a:endParaRPr lang="en-US" altLang="ja-JP" dirty="0" smtClean="0"/>
          </a:p>
        </p:txBody>
      </p:sp>
      <p:sp>
        <p:nvSpPr>
          <p:cNvPr id="3" name="テキスト ボックス 2"/>
          <p:cNvSpPr txBox="1"/>
          <p:nvPr/>
        </p:nvSpPr>
        <p:spPr>
          <a:xfrm>
            <a:off x="6747933" y="6189133"/>
            <a:ext cx="184666" cy="369332"/>
          </a:xfrm>
          <a:prstGeom prst="rect">
            <a:avLst/>
          </a:prstGeom>
          <a:noFill/>
        </p:spPr>
        <p:txBody>
          <a:bodyPr wrap="none" rtlCol="0">
            <a:spAutoFit/>
          </a:bodyPr>
          <a:lstStyle/>
          <a:p>
            <a:endParaRPr kumimoji="1" lang="ja-JP" altLang="en-US" dirty="0"/>
          </a:p>
        </p:txBody>
      </p:sp>
      <p:sp>
        <p:nvSpPr>
          <p:cNvPr id="6" name="正方形/長方形 5"/>
          <p:cNvSpPr/>
          <p:nvPr/>
        </p:nvSpPr>
        <p:spPr bwMode="auto">
          <a:xfrm>
            <a:off x="474464" y="1543739"/>
            <a:ext cx="147865" cy="157069"/>
          </a:xfrm>
          <a:prstGeom prst="rect">
            <a:avLst/>
          </a:prstGeom>
          <a:solidFill>
            <a:srgbClr val="27619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Verdana" pitchFamily="34" charset="0"/>
              <a:ea typeface="ＭＳ Ｐゴシック" charset="-128"/>
            </a:endParaRPr>
          </a:p>
        </p:txBody>
      </p:sp>
      <p:sp>
        <p:nvSpPr>
          <p:cNvPr id="26" name="スライド番号プレースホルダー 3"/>
          <p:cNvSpPr>
            <a:spLocks noGrp="1"/>
          </p:cNvSpPr>
          <p:nvPr>
            <p:ph type="sldNum" sz="quarter" idx="12"/>
          </p:nvPr>
        </p:nvSpPr>
        <p:spPr>
          <a:xfrm>
            <a:off x="4320580" y="6447570"/>
            <a:ext cx="506016" cy="365806"/>
          </a:xfrm>
        </p:spPr>
        <p:txBody>
          <a:bodyPr/>
          <a:lstStyle/>
          <a:p>
            <a:pPr>
              <a:defRPr/>
            </a:pPr>
            <a:fld id="{0FEEE2AB-63E1-4BDE-A4B8-36AA684E8B0E}" type="slidenum">
              <a:rPr lang="en-US" altLang="ja-JP" smtClean="0"/>
              <a:pPr>
                <a:defRPr/>
              </a:pPr>
              <a:t>23</a:t>
            </a:fld>
            <a:endParaRPr lang="en-US" altLang="ja-JP" dirty="0"/>
          </a:p>
        </p:txBody>
      </p:sp>
      <p:sp>
        <p:nvSpPr>
          <p:cNvPr id="27" name="Line 66"/>
          <p:cNvSpPr>
            <a:spLocks noChangeShapeType="1"/>
          </p:cNvSpPr>
          <p:nvPr/>
        </p:nvSpPr>
        <p:spPr bwMode="auto">
          <a:xfrm>
            <a:off x="468313" y="3933056"/>
            <a:ext cx="3960811" cy="0"/>
          </a:xfrm>
          <a:prstGeom prst="line">
            <a:avLst/>
          </a:prstGeom>
          <a:noFill/>
          <a:ln w="6350">
            <a:solidFill>
              <a:schemeClr val="bg1">
                <a:lumMod val="50000"/>
              </a:schemeClr>
            </a:solidFill>
            <a:round/>
            <a:headEnd/>
            <a:tailEnd/>
          </a:ln>
          <a:extLst>
            <a:ext uri="{909E8E84-426E-40dd-AFC4-6F175D3DCCD1}">
              <a14:hiddenFill xmlns:a14="http://schemas.microsoft.com/office/drawing/2010/main" xmlns="">
                <a:noFill/>
              </a14:hiddenFill>
            </a:ext>
          </a:extLst>
        </p:spPr>
        <p:txBody>
          <a:bodyPr wrap="none" anchor="ctr"/>
          <a:lstStyle/>
          <a:p>
            <a:endParaRPr lang="ja-JP" altLang="en-US"/>
          </a:p>
        </p:txBody>
      </p:sp>
      <p:sp>
        <p:nvSpPr>
          <p:cNvPr id="28" name="Line 66"/>
          <p:cNvSpPr>
            <a:spLocks noChangeShapeType="1"/>
          </p:cNvSpPr>
          <p:nvPr/>
        </p:nvSpPr>
        <p:spPr bwMode="auto">
          <a:xfrm>
            <a:off x="468313" y="4725144"/>
            <a:ext cx="3960811" cy="0"/>
          </a:xfrm>
          <a:prstGeom prst="line">
            <a:avLst/>
          </a:prstGeom>
          <a:noFill/>
          <a:ln w="6350">
            <a:solidFill>
              <a:schemeClr val="bg1">
                <a:lumMod val="50000"/>
              </a:schemeClr>
            </a:solidFill>
            <a:round/>
            <a:headEnd/>
            <a:tailEnd/>
          </a:ln>
          <a:extLst>
            <a:ext uri="{909E8E84-426E-40dd-AFC4-6F175D3DCCD1}">
              <a14:hiddenFill xmlns:a14="http://schemas.microsoft.com/office/drawing/2010/main" xmlns="">
                <a:noFill/>
              </a14:hiddenFill>
            </a:ext>
          </a:extLst>
        </p:spPr>
        <p:txBody>
          <a:bodyPr wrap="none" anchor="ctr"/>
          <a:lstStyle/>
          <a:p>
            <a:endParaRPr lang="ja-JP" altLang="en-US"/>
          </a:p>
        </p:txBody>
      </p:sp>
      <p:sp>
        <p:nvSpPr>
          <p:cNvPr id="29" name="正方形/長方形 28"/>
          <p:cNvSpPr/>
          <p:nvPr/>
        </p:nvSpPr>
        <p:spPr bwMode="auto">
          <a:xfrm>
            <a:off x="474464" y="4070852"/>
            <a:ext cx="147865" cy="157069"/>
          </a:xfrm>
          <a:prstGeom prst="rect">
            <a:avLst/>
          </a:prstGeom>
          <a:solidFill>
            <a:srgbClr val="27619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Verdana" pitchFamily="34" charset="0"/>
              <a:ea typeface="ＭＳ Ｐゴシック" charset="-128"/>
            </a:endParaRPr>
          </a:p>
        </p:txBody>
      </p:sp>
      <p:sp>
        <p:nvSpPr>
          <p:cNvPr id="30" name="正方形/長方形 29"/>
          <p:cNvSpPr/>
          <p:nvPr/>
        </p:nvSpPr>
        <p:spPr bwMode="auto">
          <a:xfrm>
            <a:off x="474464" y="4934147"/>
            <a:ext cx="147865" cy="157069"/>
          </a:xfrm>
          <a:prstGeom prst="rect">
            <a:avLst/>
          </a:prstGeom>
          <a:solidFill>
            <a:srgbClr val="27619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Verdana" pitchFamily="34" charset="0"/>
              <a:ea typeface="ＭＳ Ｐゴシック" charset="-128"/>
            </a:endParaRPr>
          </a:p>
        </p:txBody>
      </p:sp>
      <p:sp>
        <p:nvSpPr>
          <p:cNvPr id="32" name="Line 66"/>
          <p:cNvSpPr>
            <a:spLocks noChangeShapeType="1"/>
          </p:cNvSpPr>
          <p:nvPr/>
        </p:nvSpPr>
        <p:spPr bwMode="auto">
          <a:xfrm>
            <a:off x="4714877" y="4725144"/>
            <a:ext cx="3960811" cy="0"/>
          </a:xfrm>
          <a:prstGeom prst="line">
            <a:avLst/>
          </a:prstGeom>
          <a:noFill/>
          <a:ln w="6350">
            <a:solidFill>
              <a:schemeClr val="bg1">
                <a:lumMod val="50000"/>
              </a:schemeClr>
            </a:solidFill>
            <a:round/>
            <a:headEnd/>
            <a:tailEnd/>
          </a:ln>
          <a:extLst>
            <a:ext uri="{909E8E84-426E-40dd-AFC4-6F175D3DCCD1}">
              <a14:hiddenFill xmlns:a14="http://schemas.microsoft.com/office/drawing/2010/main" xmlns="">
                <a:noFill/>
              </a14:hiddenFill>
            </a:ext>
          </a:extLst>
        </p:spPr>
        <p:txBody>
          <a:bodyPr wrap="none" anchor="ctr"/>
          <a:lstStyle/>
          <a:p>
            <a:endParaRPr lang="ja-JP" altLang="en-US"/>
          </a:p>
        </p:txBody>
      </p:sp>
      <p:sp>
        <p:nvSpPr>
          <p:cNvPr id="33" name="正方形/長方形 32"/>
          <p:cNvSpPr/>
          <p:nvPr/>
        </p:nvSpPr>
        <p:spPr bwMode="auto">
          <a:xfrm>
            <a:off x="4714877" y="1543739"/>
            <a:ext cx="147865" cy="157069"/>
          </a:xfrm>
          <a:prstGeom prst="rect">
            <a:avLst/>
          </a:prstGeom>
          <a:solidFill>
            <a:srgbClr val="27619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Verdana" pitchFamily="34" charset="0"/>
              <a:ea typeface="ＭＳ Ｐゴシック" charset="-128"/>
            </a:endParaRPr>
          </a:p>
        </p:txBody>
      </p:sp>
      <p:sp>
        <p:nvSpPr>
          <p:cNvPr id="34" name="正方形/長方形 33"/>
          <p:cNvSpPr/>
          <p:nvPr/>
        </p:nvSpPr>
        <p:spPr bwMode="auto">
          <a:xfrm>
            <a:off x="4714877" y="4070852"/>
            <a:ext cx="147865" cy="157069"/>
          </a:xfrm>
          <a:prstGeom prst="rect">
            <a:avLst/>
          </a:prstGeom>
          <a:solidFill>
            <a:srgbClr val="27619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Verdana" pitchFamily="34" charset="0"/>
              <a:ea typeface="ＭＳ Ｐゴシック" charset="-128"/>
            </a:endParaRPr>
          </a:p>
        </p:txBody>
      </p:sp>
      <p:sp>
        <p:nvSpPr>
          <p:cNvPr id="35" name="Line 66"/>
          <p:cNvSpPr>
            <a:spLocks noChangeShapeType="1"/>
          </p:cNvSpPr>
          <p:nvPr/>
        </p:nvSpPr>
        <p:spPr bwMode="auto">
          <a:xfrm>
            <a:off x="4714877" y="3926865"/>
            <a:ext cx="3960811" cy="0"/>
          </a:xfrm>
          <a:prstGeom prst="line">
            <a:avLst/>
          </a:prstGeom>
          <a:noFill/>
          <a:ln w="6350">
            <a:solidFill>
              <a:schemeClr val="bg1">
                <a:lumMod val="50000"/>
              </a:schemeClr>
            </a:solidFill>
            <a:round/>
            <a:headEnd/>
            <a:tailEnd/>
          </a:ln>
          <a:extLst>
            <a:ext uri="{909E8E84-426E-40dd-AFC4-6F175D3DCCD1}">
              <a14:hiddenFill xmlns:a14="http://schemas.microsoft.com/office/drawing/2010/main" xmlns="">
                <a:noFill/>
              </a14:hiddenFill>
            </a:ext>
          </a:extLst>
        </p:spPr>
        <p:txBody>
          <a:bodyPr wrap="none" anchor="ctr"/>
          <a:lstStyle/>
          <a:p>
            <a:endParaRPr lang="ja-JP" altLang="en-US"/>
          </a:p>
        </p:txBody>
      </p:sp>
      <p:sp>
        <p:nvSpPr>
          <p:cNvPr id="36" name="Line 66"/>
          <p:cNvSpPr>
            <a:spLocks noChangeShapeType="1"/>
          </p:cNvSpPr>
          <p:nvPr/>
        </p:nvSpPr>
        <p:spPr bwMode="auto">
          <a:xfrm>
            <a:off x="4714877" y="3068960"/>
            <a:ext cx="3960811" cy="0"/>
          </a:xfrm>
          <a:prstGeom prst="line">
            <a:avLst/>
          </a:prstGeom>
          <a:noFill/>
          <a:ln w="6350">
            <a:solidFill>
              <a:schemeClr val="bg1">
                <a:lumMod val="50000"/>
              </a:schemeClr>
            </a:solidFill>
            <a:round/>
            <a:headEnd/>
            <a:tailEnd/>
          </a:ln>
          <a:extLst>
            <a:ext uri="{909E8E84-426E-40dd-AFC4-6F175D3DCCD1}">
              <a14:hiddenFill xmlns:a14="http://schemas.microsoft.com/office/drawing/2010/main" xmlns="">
                <a:noFill/>
              </a14:hiddenFill>
            </a:ext>
          </a:extLst>
        </p:spPr>
        <p:txBody>
          <a:bodyPr wrap="none" anchor="ctr"/>
          <a:lstStyle/>
          <a:p>
            <a:endParaRPr lang="ja-JP" altLang="en-US"/>
          </a:p>
        </p:txBody>
      </p:sp>
      <p:sp>
        <p:nvSpPr>
          <p:cNvPr id="37" name="Line 66"/>
          <p:cNvSpPr>
            <a:spLocks noChangeShapeType="1"/>
          </p:cNvSpPr>
          <p:nvPr/>
        </p:nvSpPr>
        <p:spPr bwMode="auto">
          <a:xfrm>
            <a:off x="4714877" y="2228093"/>
            <a:ext cx="3960811" cy="0"/>
          </a:xfrm>
          <a:prstGeom prst="line">
            <a:avLst/>
          </a:prstGeom>
          <a:noFill/>
          <a:ln w="6350">
            <a:solidFill>
              <a:schemeClr val="bg1">
                <a:lumMod val="50000"/>
              </a:schemeClr>
            </a:solidFill>
            <a:round/>
            <a:headEnd/>
            <a:tailEnd/>
          </a:ln>
          <a:extLst>
            <a:ext uri="{909E8E84-426E-40dd-AFC4-6F175D3DCCD1}">
              <a14:hiddenFill xmlns:a14="http://schemas.microsoft.com/office/drawing/2010/main" xmlns="">
                <a:noFill/>
              </a14:hiddenFill>
            </a:ext>
          </a:extLst>
        </p:spPr>
        <p:txBody>
          <a:bodyPr wrap="none" anchor="ctr"/>
          <a:lstStyle/>
          <a:p>
            <a:endParaRPr lang="ja-JP" altLang="en-US"/>
          </a:p>
        </p:txBody>
      </p:sp>
      <p:sp>
        <p:nvSpPr>
          <p:cNvPr id="38" name="正方形/長方形 37"/>
          <p:cNvSpPr/>
          <p:nvPr/>
        </p:nvSpPr>
        <p:spPr bwMode="auto">
          <a:xfrm>
            <a:off x="4714877" y="2407835"/>
            <a:ext cx="147865" cy="157069"/>
          </a:xfrm>
          <a:prstGeom prst="rect">
            <a:avLst/>
          </a:prstGeom>
          <a:solidFill>
            <a:srgbClr val="27619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Verdana" pitchFamily="34" charset="0"/>
              <a:ea typeface="ＭＳ Ｐゴシック" charset="-128"/>
            </a:endParaRPr>
          </a:p>
        </p:txBody>
      </p:sp>
      <p:sp>
        <p:nvSpPr>
          <p:cNvPr id="39" name="正方形/長方形 38"/>
          <p:cNvSpPr/>
          <p:nvPr/>
        </p:nvSpPr>
        <p:spPr bwMode="auto">
          <a:xfrm>
            <a:off x="4714877" y="3243607"/>
            <a:ext cx="147865" cy="157069"/>
          </a:xfrm>
          <a:prstGeom prst="rect">
            <a:avLst/>
          </a:prstGeom>
          <a:solidFill>
            <a:srgbClr val="27619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Verdana" pitchFamily="34" charset="0"/>
              <a:ea typeface="ＭＳ Ｐゴシック" charset="-128"/>
            </a:endParaRPr>
          </a:p>
        </p:txBody>
      </p:sp>
      <p:sp>
        <p:nvSpPr>
          <p:cNvPr id="40" name="Line 66"/>
          <p:cNvSpPr>
            <a:spLocks noChangeShapeType="1"/>
          </p:cNvSpPr>
          <p:nvPr/>
        </p:nvSpPr>
        <p:spPr bwMode="auto">
          <a:xfrm>
            <a:off x="474465" y="5562818"/>
            <a:ext cx="8201224" cy="0"/>
          </a:xfrm>
          <a:prstGeom prst="line">
            <a:avLst/>
          </a:prstGeom>
          <a:noFill/>
          <a:ln w="6350">
            <a:solidFill>
              <a:schemeClr val="bg1">
                <a:lumMod val="50000"/>
              </a:schemeClr>
            </a:solidFill>
            <a:round/>
            <a:headEnd/>
            <a:tailEnd/>
          </a:ln>
          <a:extLst>
            <a:ext uri="{909E8E84-426E-40dd-AFC4-6F175D3DCCD1}">
              <a14:hiddenFill xmlns:a14="http://schemas.microsoft.com/office/drawing/2010/main" xmlns="">
                <a:noFill/>
              </a14:hiddenFill>
            </a:ext>
          </a:extLst>
        </p:spPr>
        <p:txBody>
          <a:bodyPr wrap="none" anchor="ctr"/>
          <a:lstStyle/>
          <a:p>
            <a:endParaRPr lang="ja-JP" altLang="en-US"/>
          </a:p>
        </p:txBody>
      </p:sp>
      <p:sp>
        <p:nvSpPr>
          <p:cNvPr id="41" name="正方形/長方形 40"/>
          <p:cNvSpPr/>
          <p:nvPr/>
        </p:nvSpPr>
        <p:spPr bwMode="auto">
          <a:xfrm>
            <a:off x="4714877" y="4927122"/>
            <a:ext cx="147865" cy="157069"/>
          </a:xfrm>
          <a:prstGeom prst="rect">
            <a:avLst/>
          </a:prstGeom>
          <a:solidFill>
            <a:srgbClr val="27619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Verdana" pitchFamily="34" charset="0"/>
              <a:ea typeface="ＭＳ Ｐゴシック" charset="-128"/>
            </a:endParaRPr>
          </a:p>
        </p:txBody>
      </p:sp>
    </p:spTree>
    <p:extLst>
      <p:ext uri="{BB962C8B-B14F-4D97-AF65-F5344CB8AC3E}">
        <p14:creationId xmlns:p14="http://schemas.microsoft.com/office/powerpoint/2010/main" val="250410001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3576" y="548680"/>
            <a:ext cx="8282112" cy="504056"/>
          </a:xfrm>
        </p:spPr>
        <p:txBody>
          <a:bodyPr/>
          <a:lstStyle/>
          <a:p>
            <a:r>
              <a:rPr kumimoji="1" lang="ja-JP" altLang="en-US" dirty="0" smtClean="0"/>
              <a:t>導入後も安心</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0FEEE2AB-63E1-4BDE-A4B8-36AA684E8B0E}" type="slidenum">
              <a:rPr lang="en-US" altLang="ja-JP" smtClean="0"/>
              <a:pPr>
                <a:defRPr/>
              </a:pPr>
              <a:t>24</a:t>
            </a:fld>
            <a:endParaRPr lang="en-US" altLang="ja-JP" dirty="0"/>
          </a:p>
        </p:txBody>
      </p:sp>
      <p:grpSp>
        <p:nvGrpSpPr>
          <p:cNvPr id="20" name="グループ化 19"/>
          <p:cNvGrpSpPr/>
          <p:nvPr/>
        </p:nvGrpSpPr>
        <p:grpSpPr>
          <a:xfrm>
            <a:off x="468313" y="1266825"/>
            <a:ext cx="4031679" cy="2206295"/>
            <a:chOff x="499715" y="1798529"/>
            <a:chExt cx="4031679" cy="2206295"/>
          </a:xfrm>
          <a:solidFill>
            <a:srgbClr val="E1EAEB"/>
          </a:solidFill>
        </p:grpSpPr>
        <p:sp>
          <p:nvSpPr>
            <p:cNvPr id="6" name="Rectangle 69"/>
            <p:cNvSpPr>
              <a:spLocks noChangeArrowheads="1"/>
            </p:cNvSpPr>
            <p:nvPr/>
          </p:nvSpPr>
          <p:spPr bwMode="auto">
            <a:xfrm>
              <a:off x="499715" y="1798529"/>
              <a:ext cx="4031679" cy="2206295"/>
            </a:xfrm>
            <a:prstGeom prst="rect">
              <a:avLst/>
            </a:prstGeom>
            <a:grpFill/>
            <a:ln>
              <a:noFill/>
            </a:ln>
            <a:effectLst/>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kumimoji="1" sz="8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8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8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8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8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9pPr>
            </a:lstStyle>
            <a:p>
              <a:pPr eaLnBrk="1" hangingPunct="1"/>
              <a:endParaRPr lang="ja-JP" altLang="en-US" sz="738"/>
            </a:p>
          </p:txBody>
        </p:sp>
        <p:sp>
          <p:nvSpPr>
            <p:cNvPr id="10" name="テキスト ボックス 9"/>
            <p:cNvSpPr txBox="1">
              <a:spLocks noChangeArrowheads="1"/>
            </p:cNvSpPr>
            <p:nvPr/>
          </p:nvSpPr>
          <p:spPr bwMode="auto">
            <a:xfrm>
              <a:off x="714970" y="2002629"/>
              <a:ext cx="3024336" cy="215444"/>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a:defRPr kumimoji="1" sz="8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8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8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8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8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9pPr>
            </a:lstStyle>
            <a:p>
              <a:pPr eaLnBrk="1" hangingPunct="1"/>
              <a:r>
                <a:rPr lang="ja-JP" altLang="en-US" sz="1400" b="1" dirty="0" smtClean="0">
                  <a:solidFill>
                    <a:srgbClr val="27619F"/>
                  </a:solidFill>
                  <a:latin typeface="+mj-ea"/>
                  <a:ea typeface="+mj-ea"/>
                  <a:cs typeface="メイリオ"/>
                </a:rPr>
                <a:t>みんなの広場</a:t>
              </a:r>
            </a:p>
          </p:txBody>
        </p:sp>
        <p:pic>
          <p:nvPicPr>
            <p:cNvPr id="3" name="図 2"/>
            <p:cNvPicPr>
              <a:picLocks noChangeAspect="1"/>
            </p:cNvPicPr>
            <p:nvPr/>
          </p:nvPicPr>
          <p:blipFill rotWithShape="1">
            <a:blip r:embed="rId3" cstate="print">
              <a:extLst>
                <a:ext uri="{28A0092B-C50C-407E-A947-70E740481C1C}">
                  <a14:useLocalDpi xmlns:a14="http://schemas.microsoft.com/office/drawing/2010/main" val="0"/>
                </a:ext>
              </a:extLst>
            </a:blip>
            <a:srcRect b="3481"/>
            <a:stretch/>
          </p:blipFill>
          <p:spPr>
            <a:xfrm>
              <a:off x="858986" y="2407697"/>
              <a:ext cx="3304670" cy="1596440"/>
            </a:xfrm>
            <a:prstGeom prst="rect">
              <a:avLst/>
            </a:prstGeom>
            <a:grpFill/>
          </p:spPr>
        </p:pic>
        <p:sp>
          <p:nvSpPr>
            <p:cNvPr id="28" name="テキスト ボックス 27"/>
            <p:cNvSpPr txBox="1">
              <a:spLocks noChangeArrowheads="1"/>
            </p:cNvSpPr>
            <p:nvPr/>
          </p:nvSpPr>
          <p:spPr bwMode="auto">
            <a:xfrm>
              <a:off x="1883373" y="2002629"/>
              <a:ext cx="2448271" cy="276999"/>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a:defRPr kumimoji="1" sz="8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8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8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8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8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9pPr>
            </a:lstStyle>
            <a:p>
              <a:pPr eaLnBrk="1" hangingPunct="1"/>
              <a:r>
                <a:rPr lang="ja-JP" altLang="en-US" sz="900" dirty="0" smtClean="0"/>
                <a:t>「レッツブログ」や「勉強中だよ！レッツくん」など、</a:t>
              </a:r>
              <a:endParaRPr lang="en-US" altLang="ja-JP" sz="900" dirty="0" smtClean="0"/>
            </a:p>
            <a:p>
              <a:pPr eaLnBrk="1" hangingPunct="1"/>
              <a:r>
                <a:rPr lang="ja-JP" altLang="en-US" sz="900" dirty="0" smtClean="0"/>
                <a:t>仕事や生活に役立つ情報を日々更新しております。</a:t>
              </a:r>
              <a:endParaRPr lang="en-US" altLang="ja-JP" sz="900" dirty="0" smtClean="0"/>
            </a:p>
          </p:txBody>
        </p:sp>
      </p:grpSp>
      <p:grpSp>
        <p:nvGrpSpPr>
          <p:cNvPr id="21" name="グループ化 20"/>
          <p:cNvGrpSpPr/>
          <p:nvPr/>
        </p:nvGrpSpPr>
        <p:grpSpPr>
          <a:xfrm>
            <a:off x="479152" y="3645024"/>
            <a:ext cx="4020840" cy="2232248"/>
            <a:chOff x="510554" y="4149080"/>
            <a:chExt cx="4020840" cy="2232248"/>
          </a:xfrm>
          <a:solidFill>
            <a:srgbClr val="E1EAEB"/>
          </a:solidFill>
        </p:grpSpPr>
        <p:sp>
          <p:nvSpPr>
            <p:cNvPr id="7" name="Rectangle 69"/>
            <p:cNvSpPr>
              <a:spLocks noChangeArrowheads="1"/>
            </p:cNvSpPr>
            <p:nvPr/>
          </p:nvSpPr>
          <p:spPr bwMode="auto">
            <a:xfrm>
              <a:off x="510554" y="4149080"/>
              <a:ext cx="4020840" cy="223224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kumimoji="1" sz="8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8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8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8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8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9pPr>
            </a:lstStyle>
            <a:p>
              <a:pPr eaLnBrk="1" hangingPunct="1"/>
              <a:endParaRPr lang="ja-JP" altLang="en-US" sz="738"/>
            </a:p>
          </p:txBody>
        </p:sp>
        <p:sp>
          <p:nvSpPr>
            <p:cNvPr id="11" name="テキスト ボックス 10"/>
            <p:cNvSpPr txBox="1">
              <a:spLocks noChangeArrowheads="1"/>
            </p:cNvSpPr>
            <p:nvPr/>
          </p:nvSpPr>
          <p:spPr bwMode="auto">
            <a:xfrm>
              <a:off x="714970" y="4379713"/>
              <a:ext cx="1168403" cy="384721"/>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a:defRPr kumimoji="1" sz="8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8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8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8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8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9pPr>
            </a:lstStyle>
            <a:p>
              <a:pPr eaLnBrk="1" hangingPunct="1"/>
              <a:r>
                <a:rPr lang="ja-JP" altLang="en-US" sz="1400" b="1" dirty="0" smtClean="0">
                  <a:solidFill>
                    <a:srgbClr val="27619F"/>
                  </a:solidFill>
                  <a:latin typeface="+mj-ea"/>
                  <a:ea typeface="+mj-ea"/>
                  <a:cs typeface="メイリオ"/>
                </a:rPr>
                <a:t>レッツ通信</a:t>
              </a:r>
              <a:endParaRPr lang="en-US" altLang="ja-JP" sz="1400" b="1" dirty="0" smtClean="0">
                <a:solidFill>
                  <a:srgbClr val="27619F"/>
                </a:solidFill>
                <a:latin typeface="+mj-ea"/>
                <a:ea typeface="+mj-ea"/>
                <a:cs typeface="メイリオ"/>
              </a:endParaRPr>
            </a:p>
            <a:p>
              <a:pPr eaLnBrk="1" hangingPunct="1"/>
              <a:endParaRPr lang="en-US" altLang="ja-JP" sz="1100" dirty="0" smtClean="0"/>
            </a:p>
          </p:txBody>
        </p:sp>
        <p:pic>
          <p:nvPicPr>
            <p:cNvPr id="13" name="図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79696" y="4221328"/>
              <a:ext cx="1604272" cy="1439920"/>
            </a:xfrm>
            <a:prstGeom prst="rect">
              <a:avLst/>
            </a:prstGeom>
            <a:grpFill/>
          </p:spPr>
        </p:pic>
        <p:pic>
          <p:nvPicPr>
            <p:cNvPr id="12" name="図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72696" y="4631290"/>
              <a:ext cx="1544568" cy="1750038"/>
            </a:xfrm>
            <a:prstGeom prst="rect">
              <a:avLst/>
            </a:prstGeom>
            <a:grpFill/>
          </p:spPr>
        </p:pic>
        <p:sp>
          <p:nvSpPr>
            <p:cNvPr id="26" name="テキスト ボックス 25"/>
            <p:cNvSpPr txBox="1">
              <a:spLocks noChangeArrowheads="1"/>
            </p:cNvSpPr>
            <p:nvPr/>
          </p:nvSpPr>
          <p:spPr bwMode="auto">
            <a:xfrm>
              <a:off x="714971" y="4696809"/>
              <a:ext cx="1080120" cy="113877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a:defRPr kumimoji="1" sz="8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8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8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8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8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9pPr>
            </a:lstStyle>
            <a:p>
              <a:pPr eaLnBrk="1" hangingPunct="1"/>
              <a:r>
                <a:rPr lang="ja-JP" altLang="en-US" sz="900" dirty="0" smtClean="0"/>
                <a:t>定期的に配信しているメルマガです。</a:t>
              </a:r>
              <a:endParaRPr lang="en-US" altLang="ja-JP" sz="900" dirty="0" smtClean="0"/>
            </a:p>
            <a:p>
              <a:pPr eaLnBrk="1" hangingPunct="1"/>
              <a:r>
                <a:rPr lang="ja-JP" altLang="en-US" sz="900" dirty="0" smtClean="0"/>
                <a:t>製品情報だけではなく、スタッフの日常風景や便利でためになる情報などもあり、楽しくお読みいただけます。</a:t>
              </a:r>
              <a:endParaRPr lang="en-US" altLang="ja-JP" sz="900" dirty="0" smtClean="0"/>
            </a:p>
            <a:p>
              <a:pPr eaLnBrk="1" hangingPunct="1"/>
              <a:endParaRPr lang="en-US" altLang="ja-JP" sz="1100" dirty="0" smtClean="0"/>
            </a:p>
          </p:txBody>
        </p:sp>
      </p:grpSp>
      <p:grpSp>
        <p:nvGrpSpPr>
          <p:cNvPr id="22" name="グループ化 21"/>
          <p:cNvGrpSpPr/>
          <p:nvPr/>
        </p:nvGrpSpPr>
        <p:grpSpPr>
          <a:xfrm>
            <a:off x="4644008" y="1266825"/>
            <a:ext cx="4031680" cy="2205608"/>
            <a:chOff x="4688210" y="1799216"/>
            <a:chExt cx="4031680" cy="2205608"/>
          </a:xfrm>
          <a:solidFill>
            <a:srgbClr val="E1EAEB"/>
          </a:solidFill>
        </p:grpSpPr>
        <p:sp>
          <p:nvSpPr>
            <p:cNvPr id="8" name="Rectangle 69"/>
            <p:cNvSpPr>
              <a:spLocks noChangeArrowheads="1"/>
            </p:cNvSpPr>
            <p:nvPr/>
          </p:nvSpPr>
          <p:spPr bwMode="auto">
            <a:xfrm>
              <a:off x="4688210" y="1799216"/>
              <a:ext cx="4031680" cy="220560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kumimoji="1" sz="8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8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8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8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8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9pPr>
            </a:lstStyle>
            <a:p>
              <a:pPr eaLnBrk="1" hangingPunct="1"/>
              <a:endParaRPr lang="ja-JP" altLang="en-US" sz="738"/>
            </a:p>
          </p:txBody>
        </p:sp>
        <p:sp>
          <p:nvSpPr>
            <p:cNvPr id="14" name="テキスト ボックス 13"/>
            <p:cNvSpPr txBox="1">
              <a:spLocks noChangeArrowheads="1"/>
            </p:cNvSpPr>
            <p:nvPr/>
          </p:nvSpPr>
          <p:spPr bwMode="auto">
            <a:xfrm>
              <a:off x="4949862" y="1988840"/>
              <a:ext cx="1879757" cy="215444"/>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a:defRPr kumimoji="1" sz="8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8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8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8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8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9pPr>
            </a:lstStyle>
            <a:p>
              <a:pPr eaLnBrk="1" hangingPunct="1"/>
              <a:r>
                <a:rPr lang="ja-JP" altLang="en-US" sz="1400" b="1" dirty="0" smtClean="0">
                  <a:solidFill>
                    <a:srgbClr val="27619F"/>
                  </a:solidFill>
                  <a:latin typeface="+mj-lt"/>
                  <a:ea typeface="+mj-ea"/>
                  <a:cs typeface="メイリオ"/>
                </a:rPr>
                <a:t>レッツチャンネル</a:t>
              </a:r>
            </a:p>
          </p:txBody>
        </p:sp>
        <p:pic>
          <p:nvPicPr>
            <p:cNvPr id="1026" name="Picture 2" descr="ワンポイントレッスン"/>
            <p:cNvPicPr>
              <a:picLocks noChangeAspect="1" noChangeArrowheads="1"/>
            </p:cNvPicPr>
            <p:nvPr/>
          </p:nvPicPr>
          <p:blipFill rotWithShape="1">
            <a:blip r:embed="rId6">
              <a:extLst>
                <a:ext uri="{28A0092B-C50C-407E-A947-70E740481C1C}">
                  <a14:useLocalDpi xmlns:a14="http://schemas.microsoft.com/office/drawing/2010/main" val="0"/>
                </a:ext>
              </a:extLst>
            </a:blip>
            <a:srcRect l="3928" r="8093"/>
            <a:stretch/>
          </p:blipFill>
          <p:spPr bwMode="auto">
            <a:xfrm>
              <a:off x="6591076" y="2851269"/>
              <a:ext cx="1927398" cy="962025"/>
            </a:xfrm>
            <a:prstGeom prst="rect">
              <a:avLst/>
            </a:prstGeom>
            <a:grpFill/>
            <a:extLst/>
          </p:spPr>
        </p:pic>
        <p:pic>
          <p:nvPicPr>
            <p:cNvPr id="15" name="図 14"/>
            <p:cNvPicPr>
              <a:picLocks noChangeAspect="1"/>
            </p:cNvPicPr>
            <p:nvPr/>
          </p:nvPicPr>
          <p:blipFill rotWithShape="1">
            <a:blip r:embed="rId7"/>
            <a:srcRect l="3785" r="2253"/>
            <a:stretch/>
          </p:blipFill>
          <p:spPr>
            <a:xfrm>
              <a:off x="4941425" y="2862170"/>
              <a:ext cx="1654304" cy="920174"/>
            </a:xfrm>
            <a:prstGeom prst="rect">
              <a:avLst/>
            </a:prstGeom>
            <a:grpFill/>
          </p:spPr>
        </p:pic>
        <p:pic>
          <p:nvPicPr>
            <p:cNvPr id="1028" name="Picture 4" descr="レッツチャンネル"/>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01239" y="2311076"/>
              <a:ext cx="1401905" cy="426179"/>
            </a:xfrm>
            <a:prstGeom prst="rect">
              <a:avLst/>
            </a:prstGeom>
            <a:grpFill/>
            <a:extLst/>
          </p:spPr>
        </p:pic>
        <p:sp>
          <p:nvSpPr>
            <p:cNvPr id="27" name="テキスト ボックス 26"/>
            <p:cNvSpPr txBox="1">
              <a:spLocks noChangeArrowheads="1"/>
            </p:cNvSpPr>
            <p:nvPr/>
          </p:nvSpPr>
          <p:spPr bwMode="auto">
            <a:xfrm>
              <a:off x="4941425" y="2276872"/>
              <a:ext cx="2042604" cy="64017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a:defRPr kumimoji="1" sz="8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8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8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8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8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9pPr>
            </a:lstStyle>
            <a:p>
              <a:pPr eaLnBrk="1" hangingPunct="1">
                <a:lnSpc>
                  <a:spcPct val="140000"/>
                </a:lnSpc>
              </a:pPr>
              <a:r>
                <a:rPr lang="ja-JP" altLang="en-US" sz="900" dirty="0" smtClean="0"/>
                <a:t>製品の解説や使い方を動画にて</a:t>
              </a:r>
              <a:endParaRPr lang="en-US" altLang="ja-JP" sz="900" dirty="0" smtClean="0"/>
            </a:p>
            <a:p>
              <a:pPr eaLnBrk="1" hangingPunct="1"/>
              <a:r>
                <a:rPr lang="ja-JP" altLang="en-US" sz="900" dirty="0" smtClean="0"/>
                <a:t>わかりやすく説明。楽しい動画も</a:t>
              </a:r>
              <a:endParaRPr lang="en-US" altLang="ja-JP" sz="900" dirty="0" smtClean="0"/>
            </a:p>
            <a:p>
              <a:pPr eaLnBrk="1" hangingPunct="1"/>
              <a:r>
                <a:rPr lang="ja-JP" altLang="en-US" sz="900" dirty="0" smtClean="0"/>
                <a:t>定期的に配信中。</a:t>
              </a:r>
              <a:endParaRPr lang="en-US" altLang="ja-JP" sz="900" dirty="0" smtClean="0"/>
            </a:p>
            <a:p>
              <a:pPr eaLnBrk="1" hangingPunct="1"/>
              <a:endParaRPr lang="en-US" altLang="ja-JP" sz="1100" dirty="0" smtClean="0"/>
            </a:p>
          </p:txBody>
        </p:sp>
      </p:grpSp>
      <p:grpSp>
        <p:nvGrpSpPr>
          <p:cNvPr id="23" name="グループ化 22"/>
          <p:cNvGrpSpPr/>
          <p:nvPr/>
        </p:nvGrpSpPr>
        <p:grpSpPr>
          <a:xfrm>
            <a:off x="4644008" y="3645024"/>
            <a:ext cx="4031680" cy="2232248"/>
            <a:chOff x="4688210" y="4149080"/>
            <a:chExt cx="4031680" cy="2203673"/>
          </a:xfrm>
          <a:solidFill>
            <a:srgbClr val="E1EAEB"/>
          </a:solidFill>
        </p:grpSpPr>
        <p:sp>
          <p:nvSpPr>
            <p:cNvPr id="9" name="Rectangle 69"/>
            <p:cNvSpPr>
              <a:spLocks noChangeArrowheads="1"/>
            </p:cNvSpPr>
            <p:nvPr/>
          </p:nvSpPr>
          <p:spPr bwMode="auto">
            <a:xfrm>
              <a:off x="4688210" y="4149080"/>
              <a:ext cx="4031680" cy="220367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kumimoji="1" sz="8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8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8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8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8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9pPr>
            </a:lstStyle>
            <a:p>
              <a:pPr eaLnBrk="1" hangingPunct="1"/>
              <a:endParaRPr lang="ja-JP" altLang="en-US" sz="738"/>
            </a:p>
          </p:txBody>
        </p:sp>
        <p:sp>
          <p:nvSpPr>
            <p:cNvPr id="18" name="テキスト ボックス 17"/>
            <p:cNvSpPr txBox="1">
              <a:spLocks noChangeArrowheads="1"/>
            </p:cNvSpPr>
            <p:nvPr/>
          </p:nvSpPr>
          <p:spPr bwMode="auto">
            <a:xfrm>
              <a:off x="4949862" y="4394322"/>
              <a:ext cx="1394532" cy="369332"/>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a:defRPr kumimoji="1" sz="8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8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8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8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8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9pPr>
            </a:lstStyle>
            <a:p>
              <a:pPr eaLnBrk="1" hangingPunct="1"/>
              <a:r>
                <a:rPr lang="ja-JP" altLang="en-US" sz="1400" b="1" dirty="0" smtClean="0">
                  <a:solidFill>
                    <a:srgbClr val="27619F"/>
                  </a:solidFill>
                  <a:latin typeface="+mj-ea"/>
                  <a:ea typeface="+mj-ea"/>
                  <a:cs typeface="メイリオ"/>
                </a:rPr>
                <a:t>ガイドブック各種</a:t>
              </a:r>
            </a:p>
            <a:p>
              <a:pPr eaLnBrk="1" hangingPunct="1"/>
              <a:endParaRPr lang="en-US" altLang="ja-JP" sz="1000" dirty="0" smtClean="0"/>
            </a:p>
          </p:txBody>
        </p:sp>
        <p:grpSp>
          <p:nvGrpSpPr>
            <p:cNvPr id="19" name="グループ化 18"/>
            <p:cNvGrpSpPr/>
            <p:nvPr/>
          </p:nvGrpSpPr>
          <p:grpSpPr>
            <a:xfrm>
              <a:off x="6456350" y="4293096"/>
              <a:ext cx="1904268" cy="1945576"/>
              <a:chOff x="6456350" y="4293096"/>
              <a:chExt cx="1904268" cy="1945576"/>
            </a:xfrm>
            <a:grpFill/>
          </p:grpSpPr>
          <p:pic>
            <p:nvPicPr>
              <p:cNvPr id="16" name="図 15"/>
              <p:cNvPicPr>
                <a:picLocks noChangeAspect="1"/>
              </p:cNvPicPr>
              <p:nvPr/>
            </p:nvPicPr>
            <p:blipFill>
              <a:blip r:embed="rId9"/>
              <a:stretch>
                <a:fillRect/>
              </a:stretch>
            </p:blipFill>
            <p:spPr>
              <a:xfrm>
                <a:off x="6456350" y="4697018"/>
                <a:ext cx="1107474" cy="1541654"/>
              </a:xfrm>
              <a:prstGeom prst="rect">
                <a:avLst/>
              </a:prstGeom>
              <a:grpFill/>
            </p:spPr>
          </p:pic>
          <p:pic>
            <p:nvPicPr>
              <p:cNvPr id="17" name="図 16"/>
              <p:cNvPicPr>
                <a:picLocks noChangeAspect="1"/>
              </p:cNvPicPr>
              <p:nvPr/>
            </p:nvPicPr>
            <p:blipFill>
              <a:blip r:embed="rId10"/>
              <a:stretch>
                <a:fillRect/>
              </a:stretch>
            </p:blipFill>
            <p:spPr>
              <a:xfrm>
                <a:off x="7167110" y="4293096"/>
                <a:ext cx="1193508" cy="1683330"/>
              </a:xfrm>
              <a:prstGeom prst="rect">
                <a:avLst/>
              </a:prstGeom>
              <a:grpFill/>
            </p:spPr>
          </p:pic>
        </p:grpSp>
        <p:sp>
          <p:nvSpPr>
            <p:cNvPr id="25" name="テキスト ボックス 24"/>
            <p:cNvSpPr txBox="1">
              <a:spLocks noChangeArrowheads="1"/>
            </p:cNvSpPr>
            <p:nvPr/>
          </p:nvSpPr>
          <p:spPr bwMode="auto">
            <a:xfrm>
              <a:off x="4949862" y="4748717"/>
              <a:ext cx="1250516" cy="98488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a:defRPr kumimoji="1" sz="8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8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8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8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8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9pPr>
            </a:lstStyle>
            <a:p>
              <a:pPr eaLnBrk="1" hangingPunct="1"/>
              <a:r>
                <a:rPr lang="ja-JP" altLang="en-US" sz="900" dirty="0" smtClean="0"/>
                <a:t>導入や運用をわかりやすく解説したガイドブックもご用意しております。カンタン操作マニュアルを読みながら安心して製品を使うことができます。</a:t>
              </a:r>
              <a:endParaRPr lang="en-US" altLang="ja-JP" sz="900" dirty="0" smtClean="0"/>
            </a:p>
            <a:p>
              <a:pPr eaLnBrk="1" hangingPunct="1"/>
              <a:endParaRPr lang="en-US" altLang="ja-JP" sz="1000" dirty="0" smtClean="0"/>
            </a:p>
          </p:txBody>
        </p:sp>
      </p:grpSp>
    </p:spTree>
    <p:extLst>
      <p:ext uri="{BB962C8B-B14F-4D97-AF65-F5344CB8AC3E}">
        <p14:creationId xmlns:p14="http://schemas.microsoft.com/office/powerpoint/2010/main" val="98570222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53"/>
          <p:cNvSpPr>
            <a:spLocks noChangeArrowheads="1"/>
          </p:cNvSpPr>
          <p:nvPr/>
        </p:nvSpPr>
        <p:spPr bwMode="auto">
          <a:xfrm>
            <a:off x="2320" y="2168860"/>
            <a:ext cx="9142535" cy="3204356"/>
          </a:xfrm>
          <a:prstGeom prst="rect">
            <a:avLst/>
          </a:prstGeom>
          <a:solidFill>
            <a:srgbClr val="E6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kumimoji="1" sz="8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8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8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8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8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9pPr>
          </a:lstStyle>
          <a:p>
            <a:pPr eaLnBrk="1" hangingPunct="1"/>
            <a:endParaRPr lang="ja-JP" altLang="en-US" sz="738"/>
          </a:p>
        </p:txBody>
      </p:sp>
      <p:sp>
        <p:nvSpPr>
          <p:cNvPr id="2" name="タイトル 1"/>
          <p:cNvSpPr>
            <a:spLocks noGrp="1"/>
          </p:cNvSpPr>
          <p:nvPr>
            <p:ph type="title"/>
          </p:nvPr>
        </p:nvSpPr>
        <p:spPr>
          <a:xfrm>
            <a:off x="395536" y="548680"/>
            <a:ext cx="8001000" cy="504056"/>
          </a:xfrm>
        </p:spPr>
        <p:txBody>
          <a:bodyPr/>
          <a:lstStyle/>
          <a:p>
            <a:r>
              <a:rPr kumimoji="1" lang="ja-JP" altLang="en-US" dirty="0" smtClean="0"/>
              <a:t>問題解決</a:t>
            </a:r>
            <a:endParaRPr kumimoji="1" lang="ja-JP" altLang="en-US" dirty="0"/>
          </a:p>
        </p:txBody>
      </p:sp>
      <p:sp>
        <p:nvSpPr>
          <p:cNvPr id="3" name="コンテンツ プレースホルダー 2"/>
          <p:cNvSpPr>
            <a:spLocks noGrp="1"/>
          </p:cNvSpPr>
          <p:nvPr>
            <p:ph idx="1"/>
          </p:nvPr>
        </p:nvSpPr>
        <p:spPr>
          <a:xfrm>
            <a:off x="899592" y="1484784"/>
            <a:ext cx="4755829" cy="2780769"/>
          </a:xfrm>
          <a:solidFill>
            <a:schemeClr val="bg1">
              <a:lumMod val="95000"/>
            </a:schemeClr>
          </a:solidFill>
          <a:ln>
            <a:noFill/>
          </a:ln>
        </p:spPr>
        <p:style>
          <a:lnRef idx="3">
            <a:schemeClr val="lt1"/>
          </a:lnRef>
          <a:fillRef idx="1">
            <a:schemeClr val="accent3"/>
          </a:fillRef>
          <a:effectRef idx="1">
            <a:schemeClr val="accent3"/>
          </a:effectRef>
          <a:fontRef idx="minor">
            <a:schemeClr val="lt1"/>
          </a:fontRef>
        </p:style>
        <p:txBody>
          <a:bodyPr lIns="396000" tIns="280800" rIns="288000" bIns="187200"/>
          <a:lstStyle/>
          <a:p>
            <a:pPr>
              <a:lnSpc>
                <a:spcPct val="110000"/>
              </a:lnSpc>
            </a:pPr>
            <a:r>
              <a:rPr kumimoji="1" lang="ja-JP" altLang="en-US" sz="1800" dirty="0" smtClean="0">
                <a:solidFill>
                  <a:srgbClr val="0070C0"/>
                </a:solidFill>
                <a:latin typeface="+mn-ea"/>
              </a:rPr>
              <a:t>■各</a:t>
            </a:r>
            <a:r>
              <a:rPr lang="ja-JP" altLang="en-US" sz="1800" dirty="0" smtClean="0">
                <a:solidFill>
                  <a:srgbClr val="0070C0"/>
                </a:solidFill>
                <a:latin typeface="+mn-ea"/>
              </a:rPr>
              <a:t>管理資料に何度も入力している</a:t>
            </a:r>
            <a:endParaRPr lang="en-US" altLang="ja-JP" sz="1800" dirty="0" smtClean="0">
              <a:solidFill>
                <a:srgbClr val="0070C0"/>
              </a:solidFill>
              <a:latin typeface="+mn-ea"/>
            </a:endParaRPr>
          </a:p>
          <a:p>
            <a:pPr>
              <a:lnSpc>
                <a:spcPct val="110000"/>
              </a:lnSpc>
            </a:pPr>
            <a:r>
              <a:rPr kumimoji="1" lang="ja-JP" altLang="en-US" sz="1800" dirty="0" smtClean="0">
                <a:solidFill>
                  <a:srgbClr val="0070C0"/>
                </a:solidFill>
                <a:latin typeface="+mn-ea"/>
              </a:rPr>
              <a:t>■現場の実態を知るのに苦労している</a:t>
            </a:r>
            <a:endParaRPr kumimoji="1" lang="en-US" altLang="ja-JP" sz="1800" dirty="0" smtClean="0">
              <a:solidFill>
                <a:srgbClr val="0070C0"/>
              </a:solidFill>
              <a:latin typeface="+mn-ea"/>
            </a:endParaRPr>
          </a:p>
          <a:p>
            <a:pPr>
              <a:lnSpc>
                <a:spcPct val="110000"/>
              </a:lnSpc>
            </a:pPr>
            <a:r>
              <a:rPr lang="ja-JP" altLang="en-US" sz="1800" dirty="0" smtClean="0">
                <a:solidFill>
                  <a:srgbClr val="0070C0"/>
                </a:solidFill>
                <a:latin typeface="+mn-ea"/>
              </a:rPr>
              <a:t>■部署間の連携が取れていない</a:t>
            </a:r>
            <a:endParaRPr lang="en-US" altLang="ja-JP" sz="1800" dirty="0" smtClean="0">
              <a:solidFill>
                <a:srgbClr val="0070C0"/>
              </a:solidFill>
              <a:latin typeface="+mn-ea"/>
            </a:endParaRPr>
          </a:p>
          <a:p>
            <a:pPr>
              <a:lnSpc>
                <a:spcPct val="110000"/>
              </a:lnSpc>
            </a:pPr>
            <a:r>
              <a:rPr kumimoji="1" lang="ja-JP" altLang="en-US" sz="1800" dirty="0" smtClean="0">
                <a:solidFill>
                  <a:srgbClr val="0070C0"/>
                </a:solidFill>
                <a:latin typeface="+mn-ea"/>
              </a:rPr>
              <a:t>■</a:t>
            </a:r>
            <a:r>
              <a:rPr kumimoji="1" lang="en-US" altLang="ja-JP" sz="1800" dirty="0" smtClean="0">
                <a:solidFill>
                  <a:srgbClr val="0070C0"/>
                </a:solidFill>
                <a:latin typeface="+mn-ea"/>
              </a:rPr>
              <a:t>Excel</a:t>
            </a:r>
            <a:r>
              <a:rPr kumimoji="1" lang="ja-JP" altLang="en-US" sz="1800" dirty="0" smtClean="0">
                <a:solidFill>
                  <a:srgbClr val="0070C0"/>
                </a:solidFill>
                <a:latin typeface="+mn-ea"/>
              </a:rPr>
              <a:t>の</a:t>
            </a:r>
            <a:r>
              <a:rPr lang="ja-JP" altLang="en-US" sz="1800" dirty="0" smtClean="0">
                <a:solidFill>
                  <a:srgbClr val="0070C0"/>
                </a:solidFill>
                <a:latin typeface="+mn-ea"/>
              </a:rPr>
              <a:t>管理に限界を感じている</a:t>
            </a:r>
            <a:endParaRPr lang="en-US" altLang="ja-JP" sz="1800" dirty="0" smtClean="0">
              <a:solidFill>
                <a:srgbClr val="0070C0"/>
              </a:solidFill>
              <a:latin typeface="+mn-ea"/>
            </a:endParaRPr>
          </a:p>
          <a:p>
            <a:pPr>
              <a:lnSpc>
                <a:spcPct val="110000"/>
              </a:lnSpc>
            </a:pPr>
            <a:r>
              <a:rPr kumimoji="1" lang="ja-JP" altLang="en-US" sz="1800" dirty="0" smtClean="0">
                <a:solidFill>
                  <a:srgbClr val="0070C0"/>
                </a:solidFill>
                <a:latin typeface="+mn-ea"/>
              </a:rPr>
              <a:t>■支払や入金予定の</a:t>
            </a:r>
            <a:r>
              <a:rPr lang="ja-JP" altLang="en-US" sz="1800" dirty="0" smtClean="0">
                <a:solidFill>
                  <a:srgbClr val="0070C0"/>
                </a:solidFill>
                <a:latin typeface="+mn-ea"/>
              </a:rPr>
              <a:t>管理に苦労している</a:t>
            </a:r>
            <a:endParaRPr lang="en-US" altLang="ja-JP" sz="1800" dirty="0" smtClean="0">
              <a:solidFill>
                <a:srgbClr val="0070C0"/>
              </a:solidFill>
              <a:latin typeface="+mn-ea"/>
            </a:endParaRPr>
          </a:p>
          <a:p>
            <a:pPr>
              <a:lnSpc>
                <a:spcPct val="110000"/>
              </a:lnSpc>
            </a:pPr>
            <a:r>
              <a:rPr kumimoji="1" lang="ja-JP" altLang="en-US" sz="1800" dirty="0" smtClean="0">
                <a:solidFill>
                  <a:srgbClr val="0070C0"/>
                </a:solidFill>
                <a:latin typeface="+mn-ea"/>
              </a:rPr>
              <a:t>■情報は有効活用</a:t>
            </a:r>
            <a:r>
              <a:rPr lang="ja-JP" altLang="en-US" sz="1800" dirty="0" smtClean="0">
                <a:solidFill>
                  <a:srgbClr val="0070C0"/>
                </a:solidFill>
                <a:latin typeface="+mn-ea"/>
              </a:rPr>
              <a:t>したい</a:t>
            </a:r>
            <a:endParaRPr lang="en-US" altLang="ja-JP" sz="1800" dirty="0" smtClean="0">
              <a:solidFill>
                <a:srgbClr val="0070C0"/>
              </a:solidFill>
              <a:latin typeface="+mn-ea"/>
            </a:endParaRPr>
          </a:p>
          <a:p>
            <a:pPr>
              <a:lnSpc>
                <a:spcPct val="110000"/>
              </a:lnSpc>
            </a:pPr>
            <a:endParaRPr kumimoji="1" lang="ja-JP" altLang="en-US" dirty="0">
              <a:latin typeface="+mn-ea"/>
            </a:endParaRPr>
          </a:p>
        </p:txBody>
      </p:sp>
      <p:sp>
        <p:nvSpPr>
          <p:cNvPr id="4" name="スライド番号プレースホルダー 3"/>
          <p:cNvSpPr>
            <a:spLocks noGrp="1"/>
          </p:cNvSpPr>
          <p:nvPr>
            <p:ph type="sldNum" sz="quarter" idx="12"/>
          </p:nvPr>
        </p:nvSpPr>
        <p:spPr/>
        <p:txBody>
          <a:bodyPr/>
          <a:lstStyle/>
          <a:p>
            <a:pPr>
              <a:defRPr/>
            </a:pPr>
            <a:fld id="{0FEEE2AB-63E1-4BDE-A4B8-36AA684E8B0E}" type="slidenum">
              <a:rPr lang="en-US" altLang="ja-JP" smtClean="0"/>
              <a:pPr>
                <a:defRPr/>
              </a:pPr>
              <a:t>3</a:t>
            </a:fld>
            <a:endParaRPr lang="en-US" altLang="ja-JP"/>
          </a:p>
        </p:txBody>
      </p:sp>
      <p:pic>
        <p:nvPicPr>
          <p:cNvPr id="9" name="図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55421" y="3701799"/>
            <a:ext cx="2245415" cy="2448272"/>
          </a:xfrm>
          <a:prstGeom prst="rect">
            <a:avLst/>
          </a:prstGeom>
        </p:spPr>
      </p:pic>
      <p:pic>
        <p:nvPicPr>
          <p:cNvPr id="6" name="図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59632" y="4220809"/>
            <a:ext cx="2273396" cy="2226761"/>
          </a:xfrm>
          <a:prstGeom prst="rect">
            <a:avLst/>
          </a:prstGeom>
        </p:spPr>
      </p:pic>
      <p:pic>
        <p:nvPicPr>
          <p:cNvPr id="7" name="図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74082" y="3824399"/>
            <a:ext cx="1669489" cy="2303706"/>
          </a:xfrm>
          <a:prstGeom prst="rect">
            <a:avLst/>
          </a:prstGeom>
        </p:spPr>
      </p:pic>
      <p:pic>
        <p:nvPicPr>
          <p:cNvPr id="8" name="図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40463" y="4265553"/>
            <a:ext cx="1811348" cy="1976600"/>
          </a:xfrm>
          <a:prstGeom prst="rect">
            <a:avLst/>
          </a:prstGeom>
        </p:spPr>
      </p:pic>
      <p:sp>
        <p:nvSpPr>
          <p:cNvPr id="12" name="テキスト ボックス 11"/>
          <p:cNvSpPr txBox="1"/>
          <p:nvPr/>
        </p:nvSpPr>
        <p:spPr>
          <a:xfrm>
            <a:off x="10368549" y="2651783"/>
            <a:ext cx="184666" cy="369332"/>
          </a:xfrm>
          <a:prstGeom prst="rect">
            <a:avLst/>
          </a:prstGeom>
          <a:noFill/>
        </p:spPr>
        <p:txBody>
          <a:bodyPr wrap="none" rtlCol="0">
            <a:spAutoFit/>
          </a:bodyPr>
          <a:lstStyle/>
          <a:p>
            <a:endParaRPr kumimoji="1" lang="ja-JP" altLang="en-US" dirty="0"/>
          </a:p>
        </p:txBody>
      </p:sp>
      <p:sp>
        <p:nvSpPr>
          <p:cNvPr id="13" name="テキスト ボックス 12"/>
          <p:cNvSpPr txBox="1"/>
          <p:nvPr/>
        </p:nvSpPr>
        <p:spPr>
          <a:xfrm>
            <a:off x="10396459" y="1856248"/>
            <a:ext cx="184666" cy="369332"/>
          </a:xfrm>
          <a:prstGeom prst="rect">
            <a:avLst/>
          </a:prstGeom>
          <a:noFill/>
        </p:spPr>
        <p:txBody>
          <a:bodyPr wrap="none" rtlCol="0">
            <a:spAutoFit/>
          </a:bodyPr>
          <a:lstStyle/>
          <a:p>
            <a:endParaRPr kumimoji="1" lang="ja-JP" altLang="en-US" dirty="0"/>
          </a:p>
        </p:txBody>
      </p:sp>
      <p:pic>
        <p:nvPicPr>
          <p:cNvPr id="11" name="図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40152" y="1196752"/>
            <a:ext cx="2232248" cy="2253487"/>
          </a:xfrm>
          <a:prstGeom prst="rect">
            <a:avLst/>
          </a:prstGeom>
        </p:spPr>
      </p:pic>
      <p:sp>
        <p:nvSpPr>
          <p:cNvPr id="17" name="テキスト ボックス 16"/>
          <p:cNvSpPr txBox="1"/>
          <p:nvPr/>
        </p:nvSpPr>
        <p:spPr>
          <a:xfrm>
            <a:off x="10006061" y="2586182"/>
            <a:ext cx="184666" cy="369332"/>
          </a:xfrm>
          <a:prstGeom prst="rect">
            <a:avLst/>
          </a:prstGeom>
          <a:noFill/>
        </p:spPr>
        <p:txBody>
          <a:bodyPr wrap="none" rtlCol="0">
            <a:spAutoFit/>
          </a:bodyPr>
          <a:lstStyle/>
          <a:p>
            <a:endParaRPr kumimoji="1" lang="ja-JP" altLang="en-US"/>
          </a:p>
        </p:txBody>
      </p:sp>
    </p:spTree>
    <p:extLst>
      <p:ext uri="{BB962C8B-B14F-4D97-AF65-F5344CB8AC3E}">
        <p14:creationId xmlns:p14="http://schemas.microsoft.com/office/powerpoint/2010/main" val="2336779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76453" y="583977"/>
            <a:ext cx="8001000" cy="468759"/>
          </a:xfrm>
        </p:spPr>
        <p:txBody>
          <a:bodyPr/>
          <a:lstStyle/>
          <a:p>
            <a:r>
              <a:rPr kumimoji="1" lang="ja-JP" altLang="en-US" dirty="0" smtClean="0">
                <a:solidFill>
                  <a:srgbClr val="FF6600"/>
                </a:solidFill>
              </a:rPr>
              <a:t>新機能</a:t>
            </a:r>
            <a:r>
              <a:rPr kumimoji="1" lang="en-US" altLang="ja-JP" dirty="0" smtClean="0"/>
              <a:t> </a:t>
            </a:r>
            <a:r>
              <a:rPr lang="ja-JP" altLang="en-US" dirty="0" smtClean="0"/>
              <a:t>レッツドライブ</a:t>
            </a:r>
            <a:endParaRPr kumimoji="1" lang="ja-JP" altLang="en-US" dirty="0"/>
          </a:p>
        </p:txBody>
      </p:sp>
      <p:sp>
        <p:nvSpPr>
          <p:cNvPr id="3" name="コンテンツ プレースホルダー 2"/>
          <p:cNvSpPr>
            <a:spLocks noGrp="1"/>
          </p:cNvSpPr>
          <p:nvPr>
            <p:ph idx="1"/>
          </p:nvPr>
        </p:nvSpPr>
        <p:spPr>
          <a:xfrm>
            <a:off x="487471" y="3363495"/>
            <a:ext cx="4288545" cy="517809"/>
          </a:xfrm>
        </p:spPr>
        <p:txBody>
          <a:bodyPr/>
          <a:lstStyle/>
          <a:p>
            <a:r>
              <a:rPr lang="ja-JP" altLang="en-US" sz="1200" dirty="0" smtClean="0">
                <a:latin typeface="メイリオ"/>
                <a:ea typeface="メイリオ"/>
                <a:cs typeface="メイリオ"/>
              </a:rPr>
              <a:t>写真や</a:t>
            </a:r>
            <a:r>
              <a:rPr lang="en-US" altLang="ja-JP" sz="1200" dirty="0" smtClean="0">
                <a:latin typeface="メイリオ"/>
                <a:ea typeface="メイリオ"/>
                <a:cs typeface="メイリオ"/>
              </a:rPr>
              <a:t>PDF</a:t>
            </a:r>
            <a:r>
              <a:rPr lang="ja-JP" altLang="en-US" sz="1200" dirty="0" smtClean="0">
                <a:latin typeface="メイリオ"/>
                <a:ea typeface="メイリオ"/>
                <a:cs typeface="メイリオ"/>
              </a:rPr>
              <a:t>等の電子書類を工事又は見積に紐づけして</a:t>
            </a:r>
            <a:endParaRPr lang="en-US" altLang="ja-JP" sz="1200" dirty="0" smtClean="0">
              <a:latin typeface="メイリオ"/>
              <a:ea typeface="メイリオ"/>
              <a:cs typeface="メイリオ"/>
            </a:endParaRPr>
          </a:p>
          <a:p>
            <a:r>
              <a:rPr kumimoji="1" lang="ja-JP" altLang="en-US" sz="1200" dirty="0" smtClean="0">
                <a:latin typeface="メイリオ"/>
                <a:ea typeface="メイリオ"/>
                <a:cs typeface="メイリオ"/>
              </a:rPr>
              <a:t>クラウドで保存することができます。</a:t>
            </a:r>
            <a:endParaRPr kumimoji="1" lang="ja-JP" altLang="en-US" sz="1200" dirty="0">
              <a:latin typeface="メイリオ"/>
              <a:ea typeface="メイリオ"/>
              <a:cs typeface="メイリオ"/>
            </a:endParaRPr>
          </a:p>
        </p:txBody>
      </p:sp>
      <p:sp>
        <p:nvSpPr>
          <p:cNvPr id="4" name="スライド番号プレースホルダー 3"/>
          <p:cNvSpPr>
            <a:spLocks noGrp="1"/>
          </p:cNvSpPr>
          <p:nvPr>
            <p:ph type="sldNum" sz="quarter" idx="12"/>
          </p:nvPr>
        </p:nvSpPr>
        <p:spPr/>
        <p:txBody>
          <a:bodyPr/>
          <a:lstStyle/>
          <a:p>
            <a:pPr>
              <a:defRPr/>
            </a:pPr>
            <a:fld id="{0FEEE2AB-63E1-4BDE-A4B8-36AA684E8B0E}" type="slidenum">
              <a:rPr lang="en-US" altLang="ja-JP" smtClean="0"/>
              <a:pPr>
                <a:defRPr/>
              </a:pPr>
              <a:t>4</a:t>
            </a:fld>
            <a:endParaRPr lang="en-US" altLang="ja-JP"/>
          </a:p>
        </p:txBody>
      </p:sp>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540" y="4021105"/>
            <a:ext cx="2746316" cy="1911871"/>
          </a:xfrm>
          <a:prstGeom prst="rect">
            <a:avLst/>
          </a:prstGeom>
        </p:spPr>
      </p:pic>
      <p:sp>
        <p:nvSpPr>
          <p:cNvPr id="14" name="1 つの角を丸めた四角形 13"/>
          <p:cNvSpPr/>
          <p:nvPr/>
        </p:nvSpPr>
        <p:spPr bwMode="auto">
          <a:xfrm>
            <a:off x="467544" y="1526091"/>
            <a:ext cx="4309251" cy="654531"/>
          </a:xfrm>
          <a:prstGeom prst="round1Rect">
            <a:avLst/>
          </a:prstGeom>
          <a:solidFill>
            <a:srgbClr val="DFE8EB"/>
          </a:solidFill>
          <a:ln>
            <a:noFill/>
            <a:headEnd type="none" w="med" len="med"/>
            <a:tailEnd type="none" w="med" len="med"/>
          </a:ln>
          <a:effectLst/>
        </p:spPr>
        <p:style>
          <a:lnRef idx="1">
            <a:schemeClr val="accent5"/>
          </a:lnRef>
          <a:fillRef idx="2">
            <a:schemeClr val="accent5"/>
          </a:fillRef>
          <a:effectRef idx="1">
            <a:schemeClr val="accent5"/>
          </a:effectRef>
          <a:fontRef idx="minor">
            <a:schemeClr val="dk1"/>
          </a:fontRef>
        </p:style>
        <p:txBody>
          <a:bodyPr vert="horz" wrap="square" lIns="216000" tIns="45720" rIns="91440" bIns="45720" numCol="1" rtlCol="0" anchor="t" anchorCtr="0" compatLnSpc="1">
            <a:prstTxWarp prst="textNoShape">
              <a:avLst/>
            </a:prstTxWarp>
          </a:bodyPr>
          <a:lstStyle/>
          <a:p>
            <a:r>
              <a:rPr lang="ja-JP" altLang="en-US" dirty="0">
                <a:solidFill>
                  <a:srgbClr val="0070C0"/>
                </a:solidFill>
              </a:rPr>
              <a:t>１．レッツ原価管理Ｇｏ２</a:t>
            </a:r>
            <a:r>
              <a:rPr lang="ja-JP" altLang="en-US" dirty="0" smtClean="0">
                <a:solidFill>
                  <a:srgbClr val="0070C0"/>
                </a:solidFill>
              </a:rPr>
              <a:t>の</a:t>
            </a:r>
            <a:endParaRPr lang="en-US" altLang="ja-JP" dirty="0" smtClean="0">
              <a:solidFill>
                <a:srgbClr val="0070C0"/>
              </a:solidFill>
            </a:endParaRPr>
          </a:p>
          <a:p>
            <a:r>
              <a:rPr lang="ja-JP" altLang="en-US" dirty="0" smtClean="0">
                <a:solidFill>
                  <a:srgbClr val="0070C0"/>
                </a:solidFill>
              </a:rPr>
              <a:t>　　バックアップデータ</a:t>
            </a:r>
            <a:r>
              <a:rPr lang="ja-JP" altLang="en-US" dirty="0">
                <a:solidFill>
                  <a:srgbClr val="0070C0"/>
                </a:solidFill>
              </a:rPr>
              <a:t>を</a:t>
            </a:r>
            <a:r>
              <a:rPr lang="ja-JP" altLang="en-US" dirty="0" smtClean="0">
                <a:solidFill>
                  <a:srgbClr val="0070C0"/>
                </a:solidFill>
              </a:rPr>
              <a:t>保存</a:t>
            </a:r>
            <a:endParaRPr lang="en-US" altLang="ja-JP" dirty="0" smtClean="0">
              <a:solidFill>
                <a:srgbClr val="0070C0"/>
              </a:solidFill>
            </a:endParaRPr>
          </a:p>
          <a:p>
            <a:endParaRPr lang="en-US" altLang="ja-JP" dirty="0"/>
          </a:p>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Verdana" pitchFamily="34" charset="0"/>
              <a:ea typeface="ＭＳ Ｐゴシック" charset="-128"/>
            </a:endParaRPr>
          </a:p>
        </p:txBody>
      </p:sp>
      <p:sp>
        <p:nvSpPr>
          <p:cNvPr id="15" name="テキスト ボックス 14"/>
          <p:cNvSpPr txBox="1"/>
          <p:nvPr/>
        </p:nvSpPr>
        <p:spPr>
          <a:xfrm>
            <a:off x="467544" y="2205027"/>
            <a:ext cx="3146084" cy="738664"/>
          </a:xfrm>
          <a:prstGeom prst="rect">
            <a:avLst/>
          </a:prstGeom>
          <a:noFill/>
        </p:spPr>
        <p:txBody>
          <a:bodyPr wrap="square" rtlCol="0">
            <a:spAutoFit/>
          </a:bodyPr>
          <a:lstStyle/>
          <a:p>
            <a:r>
              <a:rPr lang="ja-JP" altLang="en-US" sz="1200" dirty="0">
                <a:latin typeface="メイリオ"/>
                <a:ea typeface="メイリオ"/>
                <a:cs typeface="メイリオ"/>
              </a:rPr>
              <a:t>大切なデータをクラウドに保存し</a:t>
            </a:r>
            <a:endParaRPr lang="en-US" altLang="ja-JP" sz="1200" dirty="0">
              <a:latin typeface="メイリオ"/>
              <a:ea typeface="メイリオ"/>
              <a:cs typeface="メイリオ"/>
            </a:endParaRPr>
          </a:p>
          <a:p>
            <a:r>
              <a:rPr lang="ja-JP" altLang="en-US" sz="1200" dirty="0">
                <a:latin typeface="メイリオ"/>
                <a:ea typeface="メイリオ"/>
                <a:cs typeface="メイリオ"/>
              </a:rPr>
              <a:t>災害に備えた対策としてご利用頂けます！</a:t>
            </a:r>
            <a:endParaRPr lang="en-US" altLang="ja-JP" sz="1200" dirty="0">
              <a:latin typeface="メイリオ"/>
              <a:ea typeface="メイリオ"/>
              <a:cs typeface="メイリオ"/>
            </a:endParaRPr>
          </a:p>
          <a:p>
            <a:endParaRPr kumimoji="1" lang="ja-JP" altLang="en-US" dirty="0">
              <a:latin typeface="メイリオ"/>
              <a:ea typeface="メイリオ"/>
              <a:cs typeface="メイリオ"/>
            </a:endParaRPr>
          </a:p>
        </p:txBody>
      </p:sp>
      <p:sp>
        <p:nvSpPr>
          <p:cNvPr id="17" name="1 つの角を丸めた四角形 16"/>
          <p:cNvSpPr/>
          <p:nvPr/>
        </p:nvSpPr>
        <p:spPr bwMode="auto">
          <a:xfrm>
            <a:off x="468313" y="2894677"/>
            <a:ext cx="4321183" cy="462315"/>
          </a:xfrm>
          <a:prstGeom prst="round1Rect">
            <a:avLst/>
          </a:prstGeom>
          <a:solidFill>
            <a:srgbClr val="DFE8EB"/>
          </a:solidFill>
          <a:ln>
            <a:noFill/>
            <a:headEnd type="none" w="med" len="med"/>
            <a:tailEnd type="none" w="med" len="med"/>
          </a:ln>
          <a:effectLst/>
        </p:spPr>
        <p:style>
          <a:lnRef idx="1">
            <a:schemeClr val="accent5"/>
          </a:lnRef>
          <a:fillRef idx="2">
            <a:schemeClr val="accent5"/>
          </a:fillRef>
          <a:effectRef idx="1">
            <a:schemeClr val="accent5"/>
          </a:effectRef>
          <a:fontRef idx="minor">
            <a:schemeClr val="dk1"/>
          </a:fontRef>
        </p:style>
        <p:txBody>
          <a:bodyPr vert="horz" wrap="square" lIns="216000" tIns="93600" rIns="91440" bIns="45720" numCol="1" rtlCol="0" anchor="t" anchorCtr="0" compatLnSpc="1">
            <a:prstTxWarp prst="textNoShape">
              <a:avLst/>
            </a:prstTxWarp>
          </a:bodyPr>
          <a:lstStyle/>
          <a:p>
            <a:r>
              <a:rPr lang="ja-JP" altLang="en-US" dirty="0">
                <a:solidFill>
                  <a:srgbClr val="0070C0"/>
                </a:solidFill>
              </a:rPr>
              <a:t>２．図面や写真などのデータを保存</a:t>
            </a:r>
            <a:endParaRPr lang="en-US" altLang="ja-JP" dirty="0">
              <a:solidFill>
                <a:srgbClr val="0070C0"/>
              </a:solidFill>
            </a:endParaRPr>
          </a:p>
          <a:p>
            <a:endParaRPr lang="en-US" altLang="ja-JP" dirty="0"/>
          </a:p>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Verdana" pitchFamily="34" charset="0"/>
              <a:ea typeface="ＭＳ Ｐゴシック" charset="-128"/>
            </a:endParaRPr>
          </a:p>
        </p:txBody>
      </p:sp>
      <p:pic>
        <p:nvPicPr>
          <p:cNvPr id="5" name="図 4"/>
          <p:cNvPicPr>
            <a:picLocks noChangeAspect="1"/>
          </p:cNvPicPr>
          <p:nvPr/>
        </p:nvPicPr>
        <p:blipFill rotWithShape="1">
          <a:blip r:embed="rId4" cstate="print">
            <a:extLst>
              <a:ext uri="{28A0092B-C50C-407E-A947-70E740481C1C}">
                <a14:useLocalDpi xmlns:a14="http://schemas.microsoft.com/office/drawing/2010/main" val="0"/>
              </a:ext>
            </a:extLst>
          </a:blip>
          <a:srcRect l="4222" t="-235" r="4938" b="235"/>
          <a:stretch/>
        </p:blipFill>
        <p:spPr>
          <a:xfrm>
            <a:off x="5094171" y="1493058"/>
            <a:ext cx="3581518" cy="4464496"/>
          </a:xfrm>
          <a:prstGeom prst="rect">
            <a:avLst/>
          </a:prstGeom>
        </p:spPr>
      </p:pic>
      <p:pic>
        <p:nvPicPr>
          <p:cNvPr id="9" name="図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09198" y="4599875"/>
            <a:ext cx="1378826" cy="1357679"/>
          </a:xfrm>
          <a:prstGeom prst="rect">
            <a:avLst/>
          </a:prstGeom>
        </p:spPr>
      </p:pic>
      <p:sp>
        <p:nvSpPr>
          <p:cNvPr id="10" name="角丸四角形 9"/>
          <p:cNvSpPr/>
          <p:nvPr/>
        </p:nvSpPr>
        <p:spPr bwMode="auto">
          <a:xfrm>
            <a:off x="2755764" y="5485639"/>
            <a:ext cx="304068" cy="231313"/>
          </a:xfrm>
          <a:prstGeom prst="roundRect">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Verdana" pitchFamily="34" charset="0"/>
              <a:ea typeface="ＭＳ Ｐゴシック" charset="-128"/>
            </a:endParaRPr>
          </a:p>
        </p:txBody>
      </p:sp>
      <p:sp>
        <p:nvSpPr>
          <p:cNvPr id="12" name="右矢印 11"/>
          <p:cNvSpPr/>
          <p:nvPr/>
        </p:nvSpPr>
        <p:spPr bwMode="auto">
          <a:xfrm>
            <a:off x="3059832" y="5420193"/>
            <a:ext cx="432048" cy="356500"/>
          </a:xfrm>
          <a:prstGeom prst="rightArrow">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Verdana" pitchFamily="34" charset="0"/>
              <a:ea typeface="ＭＳ Ｐゴシック" charset="-128"/>
            </a:endParaRPr>
          </a:p>
        </p:txBody>
      </p:sp>
      <p:sp>
        <p:nvSpPr>
          <p:cNvPr id="6" name="正方形/長方形 5"/>
          <p:cNvSpPr/>
          <p:nvPr/>
        </p:nvSpPr>
        <p:spPr bwMode="auto">
          <a:xfrm rot="5400000">
            <a:off x="2610168" y="-638325"/>
            <a:ext cx="36000" cy="4319711"/>
          </a:xfrm>
          <a:prstGeom prst="rect">
            <a:avLst/>
          </a:prstGeom>
          <a:solidFill>
            <a:srgbClr val="27619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Verdana" pitchFamily="34" charset="0"/>
              <a:ea typeface="ＭＳ Ｐゴシック" charset="-128"/>
            </a:endParaRPr>
          </a:p>
        </p:txBody>
      </p:sp>
      <p:sp>
        <p:nvSpPr>
          <p:cNvPr id="16" name="正方形/長方形 15"/>
          <p:cNvSpPr>
            <a:spLocks/>
          </p:cNvSpPr>
          <p:nvPr/>
        </p:nvSpPr>
        <p:spPr bwMode="auto">
          <a:xfrm rot="5400000">
            <a:off x="2610169" y="716821"/>
            <a:ext cx="36000" cy="4319711"/>
          </a:xfrm>
          <a:prstGeom prst="rect">
            <a:avLst/>
          </a:prstGeom>
          <a:solidFill>
            <a:srgbClr val="27619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Verdana" pitchFamily="34" charset="0"/>
              <a:ea typeface="ＭＳ Ｐゴシック" charset="-128"/>
            </a:endParaRPr>
          </a:p>
        </p:txBody>
      </p:sp>
    </p:spTree>
    <p:extLst>
      <p:ext uri="{BB962C8B-B14F-4D97-AF65-F5344CB8AC3E}">
        <p14:creationId xmlns:p14="http://schemas.microsoft.com/office/powerpoint/2010/main" val="351804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7403" y="1969090"/>
            <a:ext cx="4898813" cy="3232820"/>
          </a:xfrm>
          <a:prstGeom prst="rect">
            <a:avLst/>
          </a:prstGeom>
        </p:spPr>
      </p:pic>
      <p:sp>
        <p:nvSpPr>
          <p:cNvPr id="25605" name="テキスト ボックス 19"/>
          <p:cNvSpPr txBox="1">
            <a:spLocks noChangeArrowheads="1"/>
          </p:cNvSpPr>
          <p:nvPr/>
        </p:nvSpPr>
        <p:spPr bwMode="auto">
          <a:xfrm>
            <a:off x="459958" y="1095636"/>
            <a:ext cx="6325350" cy="1731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kumimoji="1" sz="8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8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8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8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8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9pPr>
          </a:lstStyle>
          <a:p>
            <a:pPr eaLnBrk="1" hangingPunct="1">
              <a:lnSpc>
                <a:spcPct val="130000"/>
              </a:lnSpc>
            </a:pPr>
            <a:r>
              <a:rPr lang="ja-JP" altLang="en-US" sz="900" dirty="0"/>
              <a:t>工事毎の請求入金管理や予算実績等、直観的に一目で確認可能なグラフを搭載。視覚的に表現したグラフが可視化を促進します。</a:t>
            </a:r>
            <a:endParaRPr lang="en-US" altLang="ja-JP" sz="900" dirty="0"/>
          </a:p>
        </p:txBody>
      </p:sp>
      <p:grpSp>
        <p:nvGrpSpPr>
          <p:cNvPr id="2" name="グループ化 35"/>
          <p:cNvGrpSpPr>
            <a:grpSpLocks/>
          </p:cNvGrpSpPr>
          <p:nvPr/>
        </p:nvGrpSpPr>
        <p:grpSpPr bwMode="auto">
          <a:xfrm>
            <a:off x="6787603" y="1556670"/>
            <a:ext cx="1922884" cy="1364023"/>
            <a:chOff x="7543800" y="2078038"/>
            <a:chExt cx="2119313" cy="1503362"/>
          </a:xfrm>
        </p:grpSpPr>
        <p:pic>
          <p:nvPicPr>
            <p:cNvPr id="25633" name="Picture 43" descr="困った経営者.gif                                               0009FBD8Macintosh HD                   BC62428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2286000"/>
              <a:ext cx="2119313" cy="129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634" name="Picture 46" descr="今までは.gif                                                   0009FBD8Macintosh HD                   BC62428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39088" y="2078038"/>
              <a:ext cx="830262" cy="741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635" name="テキスト ボックス 41"/>
            <p:cNvSpPr txBox="1">
              <a:spLocks noChangeArrowheads="1"/>
            </p:cNvSpPr>
            <p:nvPr/>
          </p:nvSpPr>
          <p:spPr bwMode="auto">
            <a:xfrm>
              <a:off x="8024813" y="2346325"/>
              <a:ext cx="684215" cy="2154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kumimoji="1" sz="8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8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8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8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8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9pPr>
            </a:lstStyle>
            <a:p>
              <a:pPr eaLnBrk="1" hangingPunct="1"/>
              <a:r>
                <a:rPr lang="ja-JP" altLang="en-US" sz="1292" b="1" dirty="0"/>
                <a:t>今までは</a:t>
              </a:r>
              <a:endParaRPr lang="en-US" altLang="ja-JP" sz="1292" b="1" dirty="0"/>
            </a:p>
          </p:txBody>
        </p:sp>
        <p:sp>
          <p:nvSpPr>
            <p:cNvPr id="25636" name="テキスト ボックス 42"/>
            <p:cNvSpPr txBox="1">
              <a:spLocks noChangeArrowheads="1"/>
            </p:cNvSpPr>
            <p:nvPr/>
          </p:nvSpPr>
          <p:spPr bwMode="auto">
            <a:xfrm>
              <a:off x="7632643" y="3035300"/>
              <a:ext cx="1092313" cy="4615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kumimoji="1" sz="8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8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8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8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8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9pPr>
            </a:lstStyle>
            <a:p>
              <a:pPr algn="ctr" eaLnBrk="1" hangingPunct="1"/>
              <a:r>
                <a:rPr lang="ja-JP" altLang="en-US" sz="923" dirty="0"/>
                <a:t>工事が終わってから</a:t>
              </a:r>
              <a:endParaRPr lang="en-US" altLang="ja-JP" sz="923" dirty="0"/>
            </a:p>
            <a:p>
              <a:pPr algn="ctr" eaLnBrk="1" hangingPunct="1"/>
              <a:r>
                <a:rPr lang="ja-JP" altLang="en-US" sz="923" dirty="0"/>
                <a:t>原価オーバーに</a:t>
              </a:r>
              <a:endParaRPr lang="en-US" altLang="ja-JP" sz="923" dirty="0"/>
            </a:p>
            <a:p>
              <a:pPr algn="ctr" eaLnBrk="1" hangingPunct="1"/>
              <a:r>
                <a:rPr lang="ja-JP" altLang="en-US" sz="923" dirty="0"/>
                <a:t>気が付き大変　</a:t>
              </a:r>
            </a:p>
          </p:txBody>
        </p:sp>
      </p:grpSp>
      <p:grpSp>
        <p:nvGrpSpPr>
          <p:cNvPr id="3" name="グループ化 34"/>
          <p:cNvGrpSpPr>
            <a:grpSpLocks/>
          </p:cNvGrpSpPr>
          <p:nvPr/>
        </p:nvGrpSpPr>
        <p:grpSpPr bwMode="auto">
          <a:xfrm>
            <a:off x="6526501" y="3137507"/>
            <a:ext cx="2484626" cy="2530717"/>
            <a:chOff x="7010400" y="3581400"/>
            <a:chExt cx="2738438" cy="2789238"/>
          </a:xfrm>
        </p:grpSpPr>
        <p:grpSp>
          <p:nvGrpSpPr>
            <p:cNvPr id="25627" name="Group 45"/>
            <p:cNvGrpSpPr>
              <a:grpSpLocks/>
            </p:cNvGrpSpPr>
            <p:nvPr/>
          </p:nvGrpSpPr>
          <p:grpSpPr bwMode="auto">
            <a:xfrm>
              <a:off x="7162800" y="3657600"/>
              <a:ext cx="982663" cy="982663"/>
              <a:chOff x="3933" y="2427"/>
              <a:chExt cx="619" cy="619"/>
            </a:xfrm>
          </p:grpSpPr>
          <p:pic>
            <p:nvPicPr>
              <p:cNvPr id="25631" name="Picture 44" descr="これからは.gif                                                 0009FBD8Macintosh HD                   BC62428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33" y="2427"/>
                <a:ext cx="619" cy="6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632" name="テキスト ボックス 43"/>
              <p:cNvSpPr txBox="1">
                <a:spLocks noChangeArrowheads="1"/>
              </p:cNvSpPr>
              <p:nvPr/>
            </p:nvSpPr>
            <p:spPr bwMode="auto">
              <a:xfrm>
                <a:off x="3960" y="2667"/>
                <a:ext cx="524" cy="1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kumimoji="1" sz="8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8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8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8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8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9pPr>
              </a:lstStyle>
              <a:p>
                <a:pPr eaLnBrk="1" hangingPunct="1"/>
                <a:r>
                  <a:rPr lang="ja-JP" altLang="en-US" sz="1292" b="1"/>
                  <a:t>これからは</a:t>
                </a:r>
                <a:endParaRPr lang="en-US" altLang="ja-JP" sz="1292" b="1"/>
              </a:p>
            </p:txBody>
          </p:sp>
        </p:grpSp>
        <p:pic>
          <p:nvPicPr>
            <p:cNvPr id="25628" name="Picture 35" descr="喜ぶ経営者.gif                                                 0009FBD8Macintosh HD                   BC62428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10400" y="3581400"/>
              <a:ext cx="2738438" cy="2789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629" name="テキスト ボックス 8"/>
            <p:cNvSpPr txBox="1">
              <a:spLocks noChangeArrowheads="1"/>
            </p:cNvSpPr>
            <p:nvPr/>
          </p:nvSpPr>
          <p:spPr bwMode="auto">
            <a:xfrm>
              <a:off x="8482013" y="3779839"/>
              <a:ext cx="1081894" cy="4615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kumimoji="1" sz="8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8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8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8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8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9pPr>
            </a:lstStyle>
            <a:p>
              <a:pPr eaLnBrk="1" hangingPunct="1"/>
              <a:r>
                <a:rPr lang="ja-JP" altLang="en-US" sz="923"/>
                <a:t>これなら工期中</a:t>
              </a:r>
              <a:endParaRPr lang="en-US" altLang="ja-JP" sz="923"/>
            </a:p>
            <a:p>
              <a:pPr eaLnBrk="1" hangingPunct="1"/>
              <a:r>
                <a:rPr lang="ja-JP" altLang="en-US" sz="923"/>
                <a:t>問題が発生しても</a:t>
              </a:r>
              <a:endParaRPr lang="en-US" altLang="ja-JP" sz="923"/>
            </a:p>
            <a:p>
              <a:pPr eaLnBrk="1" hangingPunct="1"/>
              <a:r>
                <a:rPr lang="ja-JP" altLang="en-US" sz="923"/>
                <a:t>すぐに対処できる</a:t>
              </a:r>
              <a:r>
                <a:rPr lang="en-US" altLang="ja-JP" sz="923"/>
                <a:t>!!</a:t>
              </a:r>
              <a:r>
                <a:rPr lang="ja-JP" altLang="en-US" sz="923"/>
                <a:t>　</a:t>
              </a:r>
            </a:p>
          </p:txBody>
        </p:sp>
        <p:sp>
          <p:nvSpPr>
            <p:cNvPr id="25630" name="テキスト ボックス 8"/>
            <p:cNvSpPr txBox="1">
              <a:spLocks noChangeArrowheads="1"/>
            </p:cNvSpPr>
            <p:nvPr/>
          </p:nvSpPr>
          <p:spPr bwMode="auto">
            <a:xfrm>
              <a:off x="7111005" y="5700713"/>
              <a:ext cx="725893" cy="4153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kumimoji="1" sz="8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8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8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8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8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9pPr>
            </a:lstStyle>
            <a:p>
              <a:pPr algn="ctr" eaLnBrk="1" hangingPunct="1"/>
              <a:r>
                <a:rPr lang="ja-JP" altLang="en-US" sz="923" dirty="0"/>
                <a:t>グラフで</a:t>
              </a:r>
              <a:endParaRPr lang="en-US" altLang="ja-JP" sz="923" dirty="0"/>
            </a:p>
            <a:p>
              <a:pPr algn="ctr" eaLnBrk="1" hangingPunct="1"/>
              <a:r>
                <a:rPr lang="ja-JP" altLang="en-US" sz="646" dirty="0"/>
                <a:t>（可視化）</a:t>
              </a:r>
              <a:endParaRPr lang="en-US" altLang="ja-JP" sz="646" dirty="0"/>
            </a:p>
            <a:p>
              <a:pPr algn="ctr" eaLnBrk="1" hangingPunct="1"/>
              <a:r>
                <a:rPr lang="ja-JP" altLang="en-US" sz="923" dirty="0"/>
                <a:t>わかりやすい</a:t>
              </a:r>
              <a:endParaRPr lang="en-US" altLang="ja-JP" sz="923" dirty="0"/>
            </a:p>
          </p:txBody>
        </p:sp>
      </p:grpSp>
      <p:grpSp>
        <p:nvGrpSpPr>
          <p:cNvPr id="5" name="グループ化 33"/>
          <p:cNvGrpSpPr>
            <a:grpSpLocks/>
          </p:cNvGrpSpPr>
          <p:nvPr/>
        </p:nvGrpSpPr>
        <p:grpSpPr bwMode="auto">
          <a:xfrm>
            <a:off x="3774485" y="4077072"/>
            <a:ext cx="2708031" cy="1575288"/>
            <a:chOff x="3884613" y="4391932"/>
            <a:chExt cx="2933700" cy="1706562"/>
          </a:xfrm>
        </p:grpSpPr>
        <p:sp>
          <p:nvSpPr>
            <p:cNvPr id="25623" name="正方形/長方形 36"/>
            <p:cNvSpPr>
              <a:spLocks noChangeArrowheads="1"/>
            </p:cNvSpPr>
            <p:nvPr/>
          </p:nvSpPr>
          <p:spPr bwMode="auto">
            <a:xfrm>
              <a:off x="6126163" y="4391932"/>
              <a:ext cx="541337" cy="228600"/>
            </a:xfrm>
            <a:prstGeom prst="rect">
              <a:avLst/>
            </a:prstGeom>
            <a:noFill/>
            <a:ln w="15875" algn="ctr">
              <a:solidFill>
                <a:srgbClr val="FF3300"/>
              </a:solidFill>
              <a:prstDash val="sysDash"/>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a:defRPr kumimoji="1" sz="8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8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8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8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8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9pPr>
            </a:lstStyle>
            <a:p>
              <a:pPr algn="ctr" eaLnBrk="1" hangingPunct="1"/>
              <a:endParaRPr lang="ja-JP" altLang="en-US" sz="738"/>
            </a:p>
          </p:txBody>
        </p:sp>
        <p:cxnSp>
          <p:nvCxnSpPr>
            <p:cNvPr id="25624" name="直線コネクタ 37"/>
            <p:cNvCxnSpPr>
              <a:cxnSpLocks noChangeShapeType="1"/>
            </p:cNvCxnSpPr>
            <p:nvPr/>
          </p:nvCxnSpPr>
          <p:spPr bwMode="auto">
            <a:xfrm rot="5400000">
              <a:off x="5827713" y="5217432"/>
              <a:ext cx="1143000" cy="0"/>
            </a:xfrm>
            <a:prstGeom prst="line">
              <a:avLst/>
            </a:prstGeom>
            <a:noFill/>
            <a:ln w="9525" algn="ctr">
              <a:solidFill>
                <a:srgbClr val="FF3300"/>
              </a:solidFill>
              <a:round/>
              <a:headEnd/>
              <a:tailEnd/>
            </a:ln>
            <a:extLst>
              <a:ext uri="{909E8E84-426E-40dd-AFC4-6F175D3DCCD1}">
                <a14:hiddenFill xmlns:a14="http://schemas.microsoft.com/office/drawing/2010/main" xmlns="">
                  <a:noFill/>
                </a14:hiddenFill>
              </a:ext>
            </a:extLst>
          </p:spPr>
        </p:cxnSp>
        <p:pic>
          <p:nvPicPr>
            <p:cNvPr id="25625" name="Picture 37" descr="&#10;青信号.gif                                                     0009FBD8Macintosh HD                   BC62428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84613" y="5712731"/>
              <a:ext cx="2933700" cy="385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626" name="Rectangle 38"/>
            <p:cNvSpPr>
              <a:spLocks noChangeArrowheads="1"/>
            </p:cNvSpPr>
            <p:nvPr/>
          </p:nvSpPr>
          <p:spPr bwMode="auto">
            <a:xfrm>
              <a:off x="4354172" y="5833382"/>
              <a:ext cx="2245406" cy="153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kumimoji="1" sz="8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8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8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8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8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9pPr>
            </a:lstStyle>
            <a:p>
              <a:pPr algn="ctr" eaLnBrk="1" hangingPunct="1"/>
              <a:r>
                <a:rPr lang="ja-JP" altLang="en-US" sz="923" dirty="0">
                  <a:solidFill>
                    <a:srgbClr val="FF3300"/>
                  </a:solidFill>
                </a:rPr>
                <a:t>青信号と赤信号で問題発生を瞬時に確認</a:t>
              </a:r>
            </a:p>
          </p:txBody>
        </p:sp>
      </p:grpSp>
      <p:grpSp>
        <p:nvGrpSpPr>
          <p:cNvPr id="6" name="グループ化 32"/>
          <p:cNvGrpSpPr>
            <a:grpSpLocks/>
          </p:cNvGrpSpPr>
          <p:nvPr/>
        </p:nvGrpSpPr>
        <p:grpSpPr bwMode="auto">
          <a:xfrm>
            <a:off x="320573" y="3032881"/>
            <a:ext cx="3782158" cy="1071197"/>
            <a:chOff x="142875" y="3260725"/>
            <a:chExt cx="4097338" cy="1160463"/>
          </a:xfrm>
        </p:grpSpPr>
        <p:sp>
          <p:nvSpPr>
            <p:cNvPr id="25619" name="正方形/長方形 22"/>
            <p:cNvSpPr>
              <a:spLocks noChangeArrowheads="1"/>
            </p:cNvSpPr>
            <p:nvPr/>
          </p:nvSpPr>
          <p:spPr bwMode="auto">
            <a:xfrm>
              <a:off x="1522413" y="3463925"/>
              <a:ext cx="2717800" cy="603250"/>
            </a:xfrm>
            <a:prstGeom prst="rect">
              <a:avLst/>
            </a:prstGeom>
            <a:noFill/>
            <a:ln w="15875" algn="ctr">
              <a:solidFill>
                <a:srgbClr val="FF3300"/>
              </a:solidFill>
              <a:prstDash val="sysDash"/>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a:defRPr kumimoji="1" sz="8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8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8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8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8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9pPr>
            </a:lstStyle>
            <a:p>
              <a:pPr algn="ctr" eaLnBrk="1" hangingPunct="1"/>
              <a:endParaRPr lang="ja-JP" altLang="en-US" sz="738"/>
            </a:p>
          </p:txBody>
        </p:sp>
        <p:cxnSp>
          <p:nvCxnSpPr>
            <p:cNvPr id="25620" name="直線コネクタ 31"/>
            <p:cNvCxnSpPr>
              <a:cxnSpLocks noChangeShapeType="1"/>
            </p:cNvCxnSpPr>
            <p:nvPr/>
          </p:nvCxnSpPr>
          <p:spPr bwMode="auto">
            <a:xfrm rot="5400000">
              <a:off x="1255713" y="3502025"/>
              <a:ext cx="0" cy="533400"/>
            </a:xfrm>
            <a:prstGeom prst="line">
              <a:avLst/>
            </a:prstGeom>
            <a:noFill/>
            <a:ln w="9525" algn="ctr">
              <a:solidFill>
                <a:srgbClr val="FF3300"/>
              </a:solidFill>
              <a:round/>
              <a:headEnd/>
              <a:tailEnd/>
            </a:ln>
            <a:extLst>
              <a:ext uri="{909E8E84-426E-40dd-AFC4-6F175D3DCCD1}">
                <a14:hiddenFill xmlns:a14="http://schemas.microsoft.com/office/drawing/2010/main" xmlns="">
                  <a:noFill/>
                </a14:hiddenFill>
              </a:ext>
            </a:extLst>
          </p:spPr>
        </p:cxnSp>
        <p:pic>
          <p:nvPicPr>
            <p:cNvPr id="25621" name="Picture 39" descr="予定利益.gif                                                   0009FBD8Macintosh HD                   BC62428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42875" y="3260725"/>
              <a:ext cx="1181100" cy="1160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622" name="Rectangle 40"/>
            <p:cNvSpPr>
              <a:spLocks noChangeArrowheads="1"/>
            </p:cNvSpPr>
            <p:nvPr/>
          </p:nvSpPr>
          <p:spPr bwMode="auto">
            <a:xfrm>
              <a:off x="335176" y="3667125"/>
              <a:ext cx="790148" cy="6154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kumimoji="1" sz="8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8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8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8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8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9pPr>
            </a:lstStyle>
            <a:p>
              <a:pPr algn="ctr" eaLnBrk="1" hangingPunct="1"/>
              <a:r>
                <a:rPr lang="ja-JP" altLang="en-US" sz="923" dirty="0">
                  <a:solidFill>
                    <a:srgbClr val="FF3300"/>
                  </a:solidFill>
                </a:rPr>
                <a:t>予定利益と</a:t>
              </a:r>
              <a:endParaRPr lang="en-US" altLang="ja-JP" sz="923" dirty="0">
                <a:solidFill>
                  <a:srgbClr val="FF3300"/>
                </a:solidFill>
              </a:endParaRPr>
            </a:p>
            <a:p>
              <a:pPr algn="ctr" eaLnBrk="1" hangingPunct="1"/>
              <a:r>
                <a:rPr lang="ja-JP" altLang="en-US" sz="923" dirty="0">
                  <a:solidFill>
                    <a:srgbClr val="FF3300"/>
                  </a:solidFill>
                </a:rPr>
                <a:t>実際利益を</a:t>
              </a:r>
              <a:endParaRPr lang="en-US" altLang="ja-JP" sz="923" dirty="0">
                <a:solidFill>
                  <a:srgbClr val="FF3300"/>
                </a:solidFill>
              </a:endParaRPr>
            </a:p>
            <a:p>
              <a:pPr algn="ctr" eaLnBrk="1" hangingPunct="1"/>
              <a:r>
                <a:rPr lang="ja-JP" altLang="en-US" sz="923" dirty="0">
                  <a:solidFill>
                    <a:srgbClr val="FF3300"/>
                  </a:solidFill>
                </a:rPr>
                <a:t>リアルタイムに</a:t>
              </a:r>
              <a:endParaRPr lang="en-US" altLang="ja-JP" sz="923" dirty="0">
                <a:solidFill>
                  <a:srgbClr val="FF3300"/>
                </a:solidFill>
              </a:endParaRPr>
            </a:p>
            <a:p>
              <a:pPr algn="ctr" eaLnBrk="1" hangingPunct="1"/>
              <a:r>
                <a:rPr lang="ja-JP" altLang="en-US" sz="923" dirty="0">
                  <a:solidFill>
                    <a:srgbClr val="FF3300"/>
                  </a:solidFill>
                </a:rPr>
                <a:t>確認</a:t>
              </a:r>
            </a:p>
          </p:txBody>
        </p:sp>
      </p:grpSp>
      <p:grpSp>
        <p:nvGrpSpPr>
          <p:cNvPr id="7" name="グループ化 31"/>
          <p:cNvGrpSpPr>
            <a:grpSpLocks/>
          </p:cNvGrpSpPr>
          <p:nvPr/>
        </p:nvGrpSpPr>
        <p:grpSpPr bwMode="auto">
          <a:xfrm>
            <a:off x="327900" y="2165373"/>
            <a:ext cx="3774831" cy="1055077"/>
            <a:chOff x="150813" y="2320925"/>
            <a:chExt cx="4089400" cy="1143000"/>
          </a:xfrm>
        </p:grpSpPr>
        <p:sp>
          <p:nvSpPr>
            <p:cNvPr id="25615" name="正方形/長方形 21"/>
            <p:cNvSpPr>
              <a:spLocks noChangeArrowheads="1"/>
            </p:cNvSpPr>
            <p:nvPr/>
          </p:nvSpPr>
          <p:spPr bwMode="auto">
            <a:xfrm>
              <a:off x="1522413" y="2625725"/>
              <a:ext cx="2717800" cy="838200"/>
            </a:xfrm>
            <a:prstGeom prst="rect">
              <a:avLst/>
            </a:prstGeom>
            <a:noFill/>
            <a:ln w="15875" algn="ctr">
              <a:solidFill>
                <a:srgbClr val="FF3300"/>
              </a:solidFill>
              <a:prstDash val="sysDash"/>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a:defRPr kumimoji="1" sz="8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8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8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8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8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9pPr>
            </a:lstStyle>
            <a:p>
              <a:pPr algn="ctr" eaLnBrk="1" hangingPunct="1"/>
              <a:endParaRPr lang="ja-JP" altLang="en-US" sz="738"/>
            </a:p>
          </p:txBody>
        </p:sp>
        <p:cxnSp>
          <p:nvCxnSpPr>
            <p:cNvPr id="25616" name="直線コネクタ 24"/>
            <p:cNvCxnSpPr>
              <a:cxnSpLocks noChangeShapeType="1"/>
            </p:cNvCxnSpPr>
            <p:nvPr/>
          </p:nvCxnSpPr>
          <p:spPr bwMode="auto">
            <a:xfrm flipV="1">
              <a:off x="760413" y="3013075"/>
              <a:ext cx="749300" cy="0"/>
            </a:xfrm>
            <a:prstGeom prst="line">
              <a:avLst/>
            </a:prstGeom>
            <a:noFill/>
            <a:ln w="9525" algn="ctr">
              <a:solidFill>
                <a:srgbClr val="FF3300"/>
              </a:solidFill>
              <a:round/>
              <a:headEnd/>
              <a:tailEnd/>
            </a:ln>
            <a:extLst>
              <a:ext uri="{909E8E84-426E-40dd-AFC4-6F175D3DCCD1}">
                <a14:hiddenFill xmlns:a14="http://schemas.microsoft.com/office/drawing/2010/main" xmlns="">
                  <a:noFill/>
                </a14:hiddenFill>
              </a:ext>
            </a:extLst>
          </p:spPr>
        </p:cxnSp>
        <p:pic>
          <p:nvPicPr>
            <p:cNvPr id="25617" name="Picture 41" descr="請求入金管理.gif                                               0009FBD8Macintosh HD                   BC62428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50813" y="2320925"/>
              <a:ext cx="1181100" cy="890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618" name="Rectangle 42"/>
            <p:cNvSpPr>
              <a:spLocks noChangeArrowheads="1"/>
            </p:cNvSpPr>
            <p:nvPr/>
          </p:nvSpPr>
          <p:spPr bwMode="auto">
            <a:xfrm>
              <a:off x="307786" y="2751138"/>
              <a:ext cx="873504" cy="3077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kumimoji="1" sz="8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8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8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8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8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9pPr>
            </a:lstStyle>
            <a:p>
              <a:pPr algn="ctr" eaLnBrk="1" hangingPunct="1"/>
              <a:r>
                <a:rPr lang="ja-JP" altLang="en-US" sz="923" dirty="0">
                  <a:solidFill>
                    <a:srgbClr val="FF3300"/>
                  </a:solidFill>
                </a:rPr>
                <a:t>請求入金管理も</a:t>
              </a:r>
              <a:endParaRPr lang="en-US" altLang="ja-JP" sz="923" dirty="0">
                <a:solidFill>
                  <a:srgbClr val="FF3300"/>
                </a:solidFill>
              </a:endParaRPr>
            </a:p>
            <a:p>
              <a:pPr algn="ctr" eaLnBrk="1" hangingPunct="1"/>
              <a:r>
                <a:rPr lang="ja-JP" altLang="en-US" sz="923" dirty="0">
                  <a:solidFill>
                    <a:srgbClr val="FF3300"/>
                  </a:solidFill>
                </a:rPr>
                <a:t>一目でわかる</a:t>
              </a:r>
            </a:p>
          </p:txBody>
        </p:sp>
      </p:grpSp>
      <p:sp>
        <p:nvSpPr>
          <p:cNvPr id="37" name="タイトル 1"/>
          <p:cNvSpPr txBox="1">
            <a:spLocks/>
          </p:cNvSpPr>
          <p:nvPr/>
        </p:nvSpPr>
        <p:spPr>
          <a:xfrm>
            <a:off x="368484" y="548680"/>
            <a:ext cx="8001000" cy="612775"/>
          </a:xfrm>
          <a:prstGeom prst="rect">
            <a:avLst/>
          </a:prstGeom>
        </p:spPr>
        <p:txBody>
          <a:bodyPr/>
          <a:lstStyle>
            <a:lvl1pPr algn="l" rtl="0" eaLnBrk="1" fontAlgn="base" hangingPunct="1">
              <a:spcBef>
                <a:spcPct val="0"/>
              </a:spcBef>
              <a:spcAft>
                <a:spcPct val="0"/>
              </a:spcAft>
              <a:defRPr kumimoji="1" sz="2800">
                <a:solidFill>
                  <a:schemeClr val="tx2"/>
                </a:solidFill>
                <a:latin typeface="+mj-lt"/>
                <a:ea typeface="+mj-ea"/>
                <a:cs typeface="+mj-cs"/>
              </a:defRPr>
            </a:lvl1pPr>
            <a:lvl2pPr algn="l" rtl="0" eaLnBrk="1" fontAlgn="base" hangingPunct="1">
              <a:spcBef>
                <a:spcPct val="0"/>
              </a:spcBef>
              <a:spcAft>
                <a:spcPct val="0"/>
              </a:spcAft>
              <a:defRPr kumimoji="1" sz="2800">
                <a:solidFill>
                  <a:schemeClr val="tx2"/>
                </a:solidFill>
                <a:latin typeface="ＭＳ Ｐゴシック" charset="-128"/>
                <a:ea typeface="ＭＳ Ｐゴシック" charset="-128"/>
              </a:defRPr>
            </a:lvl2pPr>
            <a:lvl3pPr algn="l" rtl="0" eaLnBrk="1" fontAlgn="base" hangingPunct="1">
              <a:spcBef>
                <a:spcPct val="0"/>
              </a:spcBef>
              <a:spcAft>
                <a:spcPct val="0"/>
              </a:spcAft>
              <a:defRPr kumimoji="1" sz="2800">
                <a:solidFill>
                  <a:schemeClr val="tx2"/>
                </a:solidFill>
                <a:latin typeface="ＭＳ Ｐゴシック" charset="-128"/>
                <a:ea typeface="ＭＳ Ｐゴシック" charset="-128"/>
              </a:defRPr>
            </a:lvl3pPr>
            <a:lvl4pPr algn="l" rtl="0" eaLnBrk="1" fontAlgn="base" hangingPunct="1">
              <a:spcBef>
                <a:spcPct val="0"/>
              </a:spcBef>
              <a:spcAft>
                <a:spcPct val="0"/>
              </a:spcAft>
              <a:defRPr kumimoji="1" sz="2800">
                <a:solidFill>
                  <a:schemeClr val="tx2"/>
                </a:solidFill>
                <a:latin typeface="ＭＳ Ｐゴシック" charset="-128"/>
                <a:ea typeface="ＭＳ Ｐゴシック" charset="-128"/>
              </a:defRPr>
            </a:lvl4pPr>
            <a:lvl5pPr algn="l" rtl="0" eaLnBrk="1" fontAlgn="base" hangingPunct="1">
              <a:spcBef>
                <a:spcPct val="0"/>
              </a:spcBef>
              <a:spcAft>
                <a:spcPct val="0"/>
              </a:spcAft>
              <a:defRPr kumimoji="1" sz="2800">
                <a:solidFill>
                  <a:schemeClr val="tx2"/>
                </a:solidFill>
                <a:latin typeface="ＭＳ Ｐゴシック" charset="-128"/>
                <a:ea typeface="ＭＳ Ｐゴシック" charset="-128"/>
              </a:defRPr>
            </a:lvl5pPr>
            <a:lvl6pPr marL="457200" algn="l" rtl="0" eaLnBrk="1" fontAlgn="base" hangingPunct="1">
              <a:spcBef>
                <a:spcPct val="0"/>
              </a:spcBef>
              <a:spcAft>
                <a:spcPct val="0"/>
              </a:spcAft>
              <a:defRPr kumimoji="1" sz="2800">
                <a:solidFill>
                  <a:schemeClr val="tx2"/>
                </a:solidFill>
                <a:latin typeface="ＭＳ Ｐゴシック" charset="-128"/>
                <a:ea typeface="ＭＳ Ｐゴシック" charset="-128"/>
              </a:defRPr>
            </a:lvl6pPr>
            <a:lvl7pPr marL="914400" algn="l" rtl="0" eaLnBrk="1" fontAlgn="base" hangingPunct="1">
              <a:spcBef>
                <a:spcPct val="0"/>
              </a:spcBef>
              <a:spcAft>
                <a:spcPct val="0"/>
              </a:spcAft>
              <a:defRPr kumimoji="1" sz="2800">
                <a:solidFill>
                  <a:schemeClr val="tx2"/>
                </a:solidFill>
                <a:latin typeface="ＭＳ Ｐゴシック" charset="-128"/>
                <a:ea typeface="ＭＳ Ｐゴシック" charset="-128"/>
              </a:defRPr>
            </a:lvl7pPr>
            <a:lvl8pPr marL="1371600" algn="l" rtl="0" eaLnBrk="1" fontAlgn="base" hangingPunct="1">
              <a:spcBef>
                <a:spcPct val="0"/>
              </a:spcBef>
              <a:spcAft>
                <a:spcPct val="0"/>
              </a:spcAft>
              <a:defRPr kumimoji="1" sz="2800">
                <a:solidFill>
                  <a:schemeClr val="tx2"/>
                </a:solidFill>
                <a:latin typeface="ＭＳ Ｐゴシック" charset="-128"/>
                <a:ea typeface="ＭＳ Ｐゴシック" charset="-128"/>
              </a:defRPr>
            </a:lvl8pPr>
            <a:lvl9pPr marL="1828800" algn="l" rtl="0" eaLnBrk="1" fontAlgn="base" hangingPunct="1">
              <a:spcBef>
                <a:spcPct val="0"/>
              </a:spcBef>
              <a:spcAft>
                <a:spcPct val="0"/>
              </a:spcAft>
              <a:defRPr kumimoji="1" sz="2800">
                <a:solidFill>
                  <a:schemeClr val="tx2"/>
                </a:solidFill>
                <a:latin typeface="ＭＳ Ｐゴシック" charset="-128"/>
                <a:ea typeface="ＭＳ Ｐゴシック" charset="-128"/>
              </a:defRPr>
            </a:lvl9pPr>
          </a:lstStyle>
          <a:p>
            <a:r>
              <a:rPr lang="ja-JP" altLang="en-US" kern="0" dirty="0" smtClean="0">
                <a:latin typeface="メイリオ"/>
                <a:ea typeface="メイリオ"/>
                <a:cs typeface="メイリオ"/>
              </a:rPr>
              <a:t>直観的に問題点を把握</a:t>
            </a:r>
            <a:endParaRPr lang="ja-JP" altLang="en-US" kern="0" dirty="0">
              <a:latin typeface="メイリオ"/>
              <a:ea typeface="メイリオ"/>
              <a:cs typeface="メイリオ"/>
            </a:endParaRPr>
          </a:p>
        </p:txBody>
      </p:sp>
      <p:sp>
        <p:nvSpPr>
          <p:cNvPr id="35" name="スライド番号プレースホルダー 3"/>
          <p:cNvSpPr txBox="1">
            <a:spLocks/>
          </p:cNvSpPr>
          <p:nvPr/>
        </p:nvSpPr>
        <p:spPr>
          <a:xfrm>
            <a:off x="4320580" y="6447570"/>
            <a:ext cx="506016" cy="365806"/>
          </a:xfrm>
          <a:prstGeom prst="rect">
            <a:avLst/>
          </a:prstGeom>
        </p:spPr>
        <p:txBody>
          <a:bodyPr/>
          <a:lstStyle>
            <a:defPPr>
              <a:defRPr lang="ja-JP"/>
            </a:defPPr>
            <a:lvl1pPr algn="l" rtl="0" fontAlgn="base">
              <a:spcBef>
                <a:spcPct val="0"/>
              </a:spcBef>
              <a:spcAft>
                <a:spcPct val="0"/>
              </a:spcAft>
              <a:defRPr kumimoji="1" kern="1200">
                <a:solidFill>
                  <a:schemeClr val="tx1"/>
                </a:solidFill>
                <a:latin typeface="Verdana"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Verdana"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Verdana"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Verdana"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Verdana"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Verdana"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Verdana"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Verdana"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Verdana" pitchFamily="34" charset="0"/>
                <a:ea typeface="ＭＳ Ｐゴシック" pitchFamily="50" charset="-128"/>
                <a:cs typeface="+mn-cs"/>
              </a:defRPr>
            </a:lvl9pPr>
          </a:lstStyle>
          <a:p>
            <a:pPr algn="ctr">
              <a:defRPr/>
            </a:pPr>
            <a:fld id="{0FEEE2AB-63E1-4BDE-A4B8-36AA684E8B0E}" type="slidenum">
              <a:rPr lang="en-US" altLang="ja-JP" sz="1000" smtClean="0"/>
              <a:pPr algn="ctr">
                <a:defRPr/>
              </a:pPr>
              <a:t>5</a:t>
            </a:fld>
            <a:endParaRPr lang="en-US" altLang="ja-JP" sz="1000" dirty="0"/>
          </a:p>
        </p:txBody>
      </p:sp>
    </p:spTree>
    <p:extLst>
      <p:ext uri="{BB962C8B-B14F-4D97-AF65-F5344CB8AC3E}">
        <p14:creationId xmlns:p14="http://schemas.microsoft.com/office/powerpoint/2010/main" val="2200511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313" y="2462830"/>
            <a:ext cx="2697368" cy="2313326"/>
          </a:xfrm>
          <a:prstGeom prst="rect">
            <a:avLst/>
          </a:prstGeom>
          <a:ln w="3175" cmpd="sng">
            <a:solidFill>
              <a:schemeClr val="tx1">
                <a:lumMod val="50000"/>
                <a:lumOff val="50000"/>
              </a:schemeClr>
            </a:solidFill>
          </a:ln>
        </p:spPr>
      </p:pic>
      <p:sp>
        <p:nvSpPr>
          <p:cNvPr id="26627" name="テキスト ボックス 19"/>
          <p:cNvSpPr txBox="1">
            <a:spLocks noChangeArrowheads="1"/>
          </p:cNvSpPr>
          <p:nvPr/>
        </p:nvSpPr>
        <p:spPr bwMode="auto">
          <a:xfrm>
            <a:off x="461575" y="1131610"/>
            <a:ext cx="5571162" cy="3531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a:defRPr kumimoji="1" sz="8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8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8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8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8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9pPr>
          </a:lstStyle>
          <a:p>
            <a:pPr eaLnBrk="1" hangingPunct="1">
              <a:lnSpc>
                <a:spcPct val="130000"/>
              </a:lnSpc>
            </a:pPr>
            <a:r>
              <a:rPr lang="ja-JP" altLang="en-US" sz="900" dirty="0"/>
              <a:t>自社オリジナルフォームで管理がしたい。専用伝票に印刷したい。そんなご要望にお応えできる機能です。</a:t>
            </a:r>
            <a:endParaRPr lang="en-US" altLang="ja-JP" sz="900" dirty="0"/>
          </a:p>
          <a:p>
            <a:pPr eaLnBrk="1" hangingPunct="1">
              <a:lnSpc>
                <a:spcPct val="130000"/>
              </a:lnSpc>
            </a:pPr>
            <a:r>
              <a:rPr lang="ja-JP" altLang="en-US" sz="900" dirty="0"/>
              <a:t>使い慣れた</a:t>
            </a:r>
            <a:r>
              <a:rPr lang="en-US" altLang="ja-JP" sz="900" dirty="0"/>
              <a:t>Excel</a:t>
            </a:r>
            <a:r>
              <a:rPr lang="ja-JP" altLang="en-US" sz="900" dirty="0"/>
              <a:t>で自由にレイアウト設計　お好みの場所に項目をセットするだけでオリジナルフォームに早変わり</a:t>
            </a:r>
            <a:endParaRPr lang="en-US" altLang="ja-JP" sz="900" dirty="0"/>
          </a:p>
        </p:txBody>
      </p:sp>
      <p:sp>
        <p:nvSpPr>
          <p:cNvPr id="26667" name="Rectangle 35"/>
          <p:cNvSpPr>
            <a:spLocks noChangeArrowheads="1"/>
          </p:cNvSpPr>
          <p:nvPr/>
        </p:nvSpPr>
        <p:spPr bwMode="auto">
          <a:xfrm>
            <a:off x="778469" y="2141939"/>
            <a:ext cx="1436077" cy="17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kumimoji="1" sz="8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8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8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8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8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9pPr>
          </a:lstStyle>
          <a:p>
            <a:pPr eaLnBrk="1" hangingPunct="1"/>
            <a:r>
              <a:rPr lang="en-US" altLang="ja-JP" sz="1108" b="1" dirty="0">
                <a:solidFill>
                  <a:srgbClr val="1172AF"/>
                </a:solidFill>
              </a:rPr>
              <a:t>EXCEL</a:t>
            </a:r>
            <a:r>
              <a:rPr lang="ja-JP" altLang="en-US" sz="1108" b="1" dirty="0">
                <a:solidFill>
                  <a:srgbClr val="1172AF"/>
                </a:solidFill>
              </a:rPr>
              <a:t>でレイアウト設計</a:t>
            </a:r>
          </a:p>
        </p:txBody>
      </p:sp>
      <p:grpSp>
        <p:nvGrpSpPr>
          <p:cNvPr id="5" name="グループ化 40"/>
          <p:cNvGrpSpPr>
            <a:grpSpLocks/>
          </p:cNvGrpSpPr>
          <p:nvPr/>
        </p:nvGrpSpPr>
        <p:grpSpPr bwMode="auto">
          <a:xfrm>
            <a:off x="3715097" y="3808809"/>
            <a:ext cx="2300548" cy="2061797"/>
            <a:chOff x="4258981" y="3718618"/>
            <a:chExt cx="2492265" cy="2233613"/>
          </a:xfrm>
        </p:grpSpPr>
        <p:grpSp>
          <p:nvGrpSpPr>
            <p:cNvPr id="26660" name="Group 59"/>
            <p:cNvGrpSpPr>
              <a:grpSpLocks/>
            </p:cNvGrpSpPr>
            <p:nvPr/>
          </p:nvGrpSpPr>
          <p:grpSpPr bwMode="auto">
            <a:xfrm>
              <a:off x="4258981" y="4023215"/>
              <a:ext cx="1143008" cy="881057"/>
              <a:chOff x="2120" y="2386"/>
              <a:chExt cx="821" cy="690"/>
            </a:xfrm>
          </p:grpSpPr>
          <p:pic>
            <p:nvPicPr>
              <p:cNvPr id="26662" name="Picture 53" descr=" ﾌｷﾀﾞｼ.gif                                                      0009FBD7Macintosh HD                   BC62428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20" y="2386"/>
                <a:ext cx="821" cy="6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663" name="Rectangle 57"/>
              <p:cNvSpPr>
                <a:spLocks noChangeArrowheads="1"/>
              </p:cNvSpPr>
              <p:nvPr/>
            </p:nvSpPr>
            <p:spPr bwMode="auto">
              <a:xfrm>
                <a:off x="2180" y="2592"/>
                <a:ext cx="694" cy="2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kumimoji="1" sz="8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8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8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8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8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9pPr>
              </a:lstStyle>
              <a:p>
                <a:pPr algn="ctr" eaLnBrk="1" hangingPunct="1"/>
                <a:r>
                  <a:rPr lang="ja-JP" altLang="en-US" sz="923" dirty="0"/>
                  <a:t>オリジナル帳票が</a:t>
                </a:r>
                <a:endParaRPr lang="en-US" altLang="ja-JP" sz="923" dirty="0"/>
              </a:p>
              <a:p>
                <a:pPr algn="ctr" eaLnBrk="1" hangingPunct="1"/>
                <a:r>
                  <a:rPr lang="ja-JP" altLang="en-US" sz="923" dirty="0"/>
                  <a:t>自由自在</a:t>
                </a:r>
                <a:endParaRPr lang="en-US" altLang="ja-JP" sz="923" dirty="0"/>
              </a:p>
            </p:txBody>
          </p:sp>
        </p:grpSp>
        <p:pic>
          <p:nvPicPr>
            <p:cNvPr id="26661" name="Picture 51" descr="経理ﾋﾟｰｽ.gif                                                   0009FBD7Macintosh HD                   BC62428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22485" y="3718618"/>
              <a:ext cx="1528761" cy="2233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7" name="グループ化 48"/>
          <p:cNvGrpSpPr>
            <a:grpSpLocks/>
          </p:cNvGrpSpPr>
          <p:nvPr/>
        </p:nvGrpSpPr>
        <p:grpSpPr bwMode="auto">
          <a:xfrm>
            <a:off x="6012161" y="1052736"/>
            <a:ext cx="2648551" cy="531993"/>
            <a:chOff x="6707407" y="1489075"/>
            <a:chExt cx="2869263" cy="576326"/>
          </a:xfrm>
        </p:grpSpPr>
        <p:sp>
          <p:nvSpPr>
            <p:cNvPr id="26656" name="テキスト ボックス 37"/>
            <p:cNvSpPr txBox="1">
              <a:spLocks noChangeArrowheads="1"/>
            </p:cNvSpPr>
            <p:nvPr/>
          </p:nvSpPr>
          <p:spPr bwMode="auto">
            <a:xfrm>
              <a:off x="6759231" y="1603375"/>
              <a:ext cx="1858148" cy="4155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kumimoji="1" sz="8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8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8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8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8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9pPr>
            </a:lstStyle>
            <a:p>
              <a:pPr eaLnBrk="1" hangingPunct="1"/>
              <a:r>
                <a:rPr lang="ja-JP" altLang="en-US" sz="831" dirty="0"/>
                <a:t>さらに出力した</a:t>
              </a:r>
              <a:r>
                <a:rPr lang="en-US" altLang="ja-JP" sz="831" dirty="0"/>
                <a:t>Excel</a:t>
              </a:r>
              <a:r>
                <a:rPr lang="ja-JP" altLang="en-US" sz="831" dirty="0"/>
                <a:t>は自由に加工して</a:t>
              </a:r>
              <a:endParaRPr lang="en-US" altLang="ja-JP" sz="831" dirty="0"/>
            </a:p>
            <a:p>
              <a:pPr eaLnBrk="1" hangingPunct="1"/>
              <a:r>
                <a:rPr lang="ja-JP" altLang="en-US" sz="831" dirty="0"/>
                <a:t>グラフ化したり、別のデータと組み合わ</a:t>
              </a:r>
              <a:endParaRPr lang="en-US" altLang="ja-JP" sz="831" dirty="0"/>
            </a:p>
            <a:p>
              <a:pPr eaLnBrk="1" hangingPunct="1"/>
              <a:r>
                <a:rPr lang="ja-JP" altLang="en-US" sz="831" dirty="0"/>
                <a:t>せて会議資料等にお役立て頂けます。</a:t>
              </a:r>
              <a:endParaRPr lang="en-US" altLang="ja-JP" sz="831" dirty="0"/>
            </a:p>
          </p:txBody>
        </p:sp>
        <p:pic>
          <p:nvPicPr>
            <p:cNvPr id="26657" name="Picture 64" descr="さらにｲﾗｽﾄ.gif                                                 0009FBD7Macintosh HD                   BC62428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57624" y="1489075"/>
              <a:ext cx="855972" cy="5763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658" name="Line 66"/>
            <p:cNvSpPr>
              <a:spLocks noChangeShapeType="1"/>
            </p:cNvSpPr>
            <p:nvPr/>
          </p:nvSpPr>
          <p:spPr bwMode="auto">
            <a:xfrm>
              <a:off x="6707407" y="1600200"/>
              <a:ext cx="0" cy="457200"/>
            </a:xfrm>
            <a:prstGeom prst="line">
              <a:avLst/>
            </a:prstGeom>
            <a:noFill/>
            <a:ln w="63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ja-JP" altLang="en-US"/>
            </a:p>
          </p:txBody>
        </p:sp>
        <p:sp>
          <p:nvSpPr>
            <p:cNvPr id="26659" name="Line 68"/>
            <p:cNvSpPr>
              <a:spLocks noChangeShapeType="1"/>
            </p:cNvSpPr>
            <p:nvPr/>
          </p:nvSpPr>
          <p:spPr bwMode="auto">
            <a:xfrm>
              <a:off x="9576670" y="1600200"/>
              <a:ext cx="0" cy="457200"/>
            </a:xfrm>
            <a:prstGeom prst="line">
              <a:avLst/>
            </a:prstGeom>
            <a:noFill/>
            <a:ln w="63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ja-JP" altLang="en-US"/>
            </a:p>
          </p:txBody>
        </p:sp>
      </p:grpSp>
      <p:grpSp>
        <p:nvGrpSpPr>
          <p:cNvPr id="8" name="グループ化 39"/>
          <p:cNvGrpSpPr>
            <a:grpSpLocks/>
          </p:cNvGrpSpPr>
          <p:nvPr/>
        </p:nvGrpSpPr>
        <p:grpSpPr bwMode="auto">
          <a:xfrm>
            <a:off x="467544" y="3698972"/>
            <a:ext cx="2989385" cy="1815639"/>
            <a:chOff x="100013" y="4065107"/>
            <a:chExt cx="3238500" cy="1966936"/>
          </a:xfrm>
        </p:grpSpPr>
        <p:cxnSp>
          <p:nvCxnSpPr>
            <p:cNvPr id="26651" name="直線コネクタ 34"/>
            <p:cNvCxnSpPr>
              <a:cxnSpLocks noChangeShapeType="1"/>
            </p:cNvCxnSpPr>
            <p:nvPr/>
          </p:nvCxnSpPr>
          <p:spPr bwMode="auto">
            <a:xfrm rot="5400000" flipH="1" flipV="1">
              <a:off x="508912" y="4958081"/>
              <a:ext cx="1071570" cy="1588"/>
            </a:xfrm>
            <a:prstGeom prst="line">
              <a:avLst/>
            </a:prstGeom>
            <a:noFill/>
            <a:ln w="9525" algn="ctr">
              <a:solidFill>
                <a:srgbClr val="FF3300"/>
              </a:solidFill>
              <a:round/>
              <a:headEnd/>
              <a:tailEnd/>
            </a:ln>
            <a:extLst>
              <a:ext uri="{909E8E84-426E-40dd-AFC4-6F175D3DCCD1}">
                <a14:hiddenFill xmlns:a14="http://schemas.microsoft.com/office/drawing/2010/main" xmlns="">
                  <a:noFill/>
                </a14:hiddenFill>
              </a:ext>
            </a:extLst>
          </p:spPr>
        </p:cxnSp>
        <p:pic>
          <p:nvPicPr>
            <p:cNvPr id="26652" name="Picture 75" descr="&#10;自由!!.gif                                                     0009FBD7Macintosh HD                   BC62428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0013" y="5435145"/>
              <a:ext cx="3238500" cy="5968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653" name="円/楕円 33"/>
            <p:cNvSpPr>
              <a:spLocks noChangeArrowheads="1"/>
            </p:cNvSpPr>
            <p:nvPr/>
          </p:nvSpPr>
          <p:spPr bwMode="auto">
            <a:xfrm>
              <a:off x="187441" y="4065107"/>
              <a:ext cx="1428760" cy="357190"/>
            </a:xfrm>
            <a:prstGeom prst="ellipse">
              <a:avLst/>
            </a:prstGeom>
            <a:noFill/>
            <a:ln w="15875" algn="ctr">
              <a:solidFill>
                <a:srgbClr val="FF3300"/>
              </a:solidFill>
              <a:prstDash val="dash"/>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a:defRPr kumimoji="1" sz="8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8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8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8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8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9pPr>
            </a:lstStyle>
            <a:p>
              <a:pPr algn="ctr" eaLnBrk="1" hangingPunct="1"/>
              <a:endParaRPr lang="ja-JP" altLang="en-US" sz="738"/>
            </a:p>
          </p:txBody>
        </p:sp>
        <p:sp>
          <p:nvSpPr>
            <p:cNvPr id="26654" name="テキスト ボックス 26"/>
            <p:cNvSpPr txBox="1">
              <a:spLocks noChangeArrowheads="1"/>
            </p:cNvSpPr>
            <p:nvPr/>
          </p:nvSpPr>
          <p:spPr bwMode="auto">
            <a:xfrm>
              <a:off x="839788" y="5579605"/>
              <a:ext cx="2290557" cy="3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kumimoji="1" sz="8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8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8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8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8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9pPr>
            </a:lstStyle>
            <a:p>
              <a:pPr eaLnBrk="1" hangingPunct="1"/>
              <a:r>
                <a:rPr lang="ja-JP" altLang="en-US" sz="923" dirty="0">
                  <a:solidFill>
                    <a:srgbClr val="FF3300"/>
                  </a:solidFill>
                </a:rPr>
                <a:t>項目名がそのまま表示されておりますので</a:t>
              </a:r>
              <a:endParaRPr lang="en-US" altLang="ja-JP" sz="923" dirty="0">
                <a:solidFill>
                  <a:srgbClr val="FF3300"/>
                </a:solidFill>
              </a:endParaRPr>
            </a:p>
            <a:p>
              <a:pPr eaLnBrk="1" hangingPunct="1"/>
              <a:r>
                <a:rPr lang="ja-JP" altLang="en-US" sz="923" dirty="0">
                  <a:solidFill>
                    <a:srgbClr val="FF3300"/>
                  </a:solidFill>
                </a:rPr>
                <a:t>どなたでも設計可能です　</a:t>
              </a:r>
            </a:p>
          </p:txBody>
        </p:sp>
        <p:sp>
          <p:nvSpPr>
            <p:cNvPr id="26655" name="Rectangle 56"/>
            <p:cNvSpPr>
              <a:spLocks noChangeArrowheads="1"/>
            </p:cNvSpPr>
            <p:nvPr/>
          </p:nvSpPr>
          <p:spPr bwMode="auto">
            <a:xfrm>
              <a:off x="187441" y="5663456"/>
              <a:ext cx="441094" cy="2154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kumimoji="1" sz="8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8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8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8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8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9pPr>
            </a:lstStyle>
            <a:p>
              <a:pPr algn="ctr" eaLnBrk="1" hangingPunct="1"/>
              <a:r>
                <a:rPr lang="ja-JP" altLang="en-US" sz="1292" b="1" dirty="0"/>
                <a:t>自由</a:t>
              </a:r>
              <a:r>
                <a:rPr lang="en-US" altLang="ja-JP" sz="1292" b="1" dirty="0"/>
                <a:t>!!</a:t>
              </a:r>
              <a:endParaRPr lang="ja-JP" altLang="en-US" sz="1292" b="1" dirty="0"/>
            </a:p>
          </p:txBody>
        </p:sp>
      </p:grpSp>
      <p:sp>
        <p:nvSpPr>
          <p:cNvPr id="26650" name="Rectangle 42"/>
          <p:cNvSpPr>
            <a:spLocks noChangeArrowheads="1"/>
          </p:cNvSpPr>
          <p:nvPr/>
        </p:nvSpPr>
        <p:spPr bwMode="auto">
          <a:xfrm>
            <a:off x="3704217" y="2163959"/>
            <a:ext cx="1731879" cy="1699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kumimoji="1" sz="8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8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8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8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8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9pPr>
          </a:lstStyle>
          <a:p>
            <a:pPr eaLnBrk="1" hangingPunct="1"/>
            <a:r>
              <a:rPr lang="ja-JP" altLang="en-US" sz="1108" b="1" dirty="0">
                <a:solidFill>
                  <a:srgbClr val="1172AF"/>
                </a:solidFill>
              </a:rPr>
              <a:t>設計した</a:t>
            </a:r>
            <a:r>
              <a:rPr lang="en-US" altLang="ja-JP" sz="1108" b="1" dirty="0">
                <a:solidFill>
                  <a:srgbClr val="1172AF"/>
                </a:solidFill>
              </a:rPr>
              <a:t>Excel</a:t>
            </a:r>
            <a:r>
              <a:rPr lang="ja-JP" altLang="en-US" sz="1108" b="1" dirty="0">
                <a:solidFill>
                  <a:srgbClr val="1172AF"/>
                </a:solidFill>
              </a:rPr>
              <a:t>ファイルを指定</a:t>
            </a:r>
          </a:p>
        </p:txBody>
      </p:sp>
      <p:pic>
        <p:nvPicPr>
          <p:cNvPr id="26646" name="Picture 71" descr="矢印1-2.gif                                                    0009FBD7Macintosh HD                   BC62428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218629" y="2179955"/>
            <a:ext cx="1103542" cy="1272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644" name="Rectangle 47"/>
          <p:cNvSpPr>
            <a:spLocks noChangeArrowheads="1"/>
          </p:cNvSpPr>
          <p:nvPr/>
        </p:nvSpPr>
        <p:spPr bwMode="auto">
          <a:xfrm>
            <a:off x="6761150" y="2138281"/>
            <a:ext cx="1879842" cy="1699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kumimoji="1" sz="8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8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8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8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8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9pPr>
          </a:lstStyle>
          <a:p>
            <a:pPr eaLnBrk="1" hangingPunct="1"/>
            <a:r>
              <a:rPr lang="ja-JP" altLang="en-US" sz="1108" b="1" dirty="0">
                <a:solidFill>
                  <a:srgbClr val="1172AF"/>
                </a:solidFill>
              </a:rPr>
              <a:t>オリジナル管理集計に早変わり</a:t>
            </a:r>
          </a:p>
        </p:txBody>
      </p:sp>
      <p:pic>
        <p:nvPicPr>
          <p:cNvPr id="26641" name="Picture 71" descr="矢印1-2.gif                                                    0009FBD7Macintosh HD                   BC62428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36096" y="2177935"/>
            <a:ext cx="936104" cy="1633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6" name="タイトル 1"/>
          <p:cNvSpPr txBox="1">
            <a:spLocks/>
          </p:cNvSpPr>
          <p:nvPr/>
        </p:nvSpPr>
        <p:spPr bwMode="auto">
          <a:xfrm>
            <a:off x="359696" y="483538"/>
            <a:ext cx="8001000" cy="612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kumimoji="1" sz="2800">
                <a:solidFill>
                  <a:schemeClr val="tx2"/>
                </a:solidFill>
                <a:latin typeface="+mj-lt"/>
                <a:ea typeface="+mj-ea"/>
                <a:cs typeface="+mj-cs"/>
              </a:defRPr>
            </a:lvl1pPr>
            <a:lvl2pPr algn="l" rtl="0" eaLnBrk="1" fontAlgn="base" hangingPunct="1">
              <a:spcBef>
                <a:spcPct val="0"/>
              </a:spcBef>
              <a:spcAft>
                <a:spcPct val="0"/>
              </a:spcAft>
              <a:defRPr kumimoji="1" sz="2800">
                <a:solidFill>
                  <a:schemeClr val="tx2"/>
                </a:solidFill>
                <a:latin typeface="ＭＳ Ｐゴシック" charset="-128"/>
                <a:ea typeface="ＭＳ Ｐゴシック" charset="-128"/>
              </a:defRPr>
            </a:lvl2pPr>
            <a:lvl3pPr algn="l" rtl="0" eaLnBrk="1" fontAlgn="base" hangingPunct="1">
              <a:spcBef>
                <a:spcPct val="0"/>
              </a:spcBef>
              <a:spcAft>
                <a:spcPct val="0"/>
              </a:spcAft>
              <a:defRPr kumimoji="1" sz="2800">
                <a:solidFill>
                  <a:schemeClr val="tx2"/>
                </a:solidFill>
                <a:latin typeface="ＭＳ Ｐゴシック" charset="-128"/>
                <a:ea typeface="ＭＳ Ｐゴシック" charset="-128"/>
              </a:defRPr>
            </a:lvl3pPr>
            <a:lvl4pPr algn="l" rtl="0" eaLnBrk="1" fontAlgn="base" hangingPunct="1">
              <a:spcBef>
                <a:spcPct val="0"/>
              </a:spcBef>
              <a:spcAft>
                <a:spcPct val="0"/>
              </a:spcAft>
              <a:defRPr kumimoji="1" sz="2800">
                <a:solidFill>
                  <a:schemeClr val="tx2"/>
                </a:solidFill>
                <a:latin typeface="ＭＳ Ｐゴシック" charset="-128"/>
                <a:ea typeface="ＭＳ Ｐゴシック" charset="-128"/>
              </a:defRPr>
            </a:lvl4pPr>
            <a:lvl5pPr algn="l" rtl="0" eaLnBrk="1" fontAlgn="base" hangingPunct="1">
              <a:spcBef>
                <a:spcPct val="0"/>
              </a:spcBef>
              <a:spcAft>
                <a:spcPct val="0"/>
              </a:spcAft>
              <a:defRPr kumimoji="1" sz="2800">
                <a:solidFill>
                  <a:schemeClr val="tx2"/>
                </a:solidFill>
                <a:latin typeface="ＭＳ Ｐゴシック" charset="-128"/>
                <a:ea typeface="ＭＳ Ｐゴシック" charset="-128"/>
              </a:defRPr>
            </a:lvl5pPr>
            <a:lvl6pPr marL="457200" algn="l" rtl="0" eaLnBrk="1" fontAlgn="base" hangingPunct="1">
              <a:spcBef>
                <a:spcPct val="0"/>
              </a:spcBef>
              <a:spcAft>
                <a:spcPct val="0"/>
              </a:spcAft>
              <a:defRPr kumimoji="1" sz="2800">
                <a:solidFill>
                  <a:schemeClr val="tx2"/>
                </a:solidFill>
                <a:latin typeface="ＭＳ Ｐゴシック" charset="-128"/>
                <a:ea typeface="ＭＳ Ｐゴシック" charset="-128"/>
              </a:defRPr>
            </a:lvl6pPr>
            <a:lvl7pPr marL="914400" algn="l" rtl="0" eaLnBrk="1" fontAlgn="base" hangingPunct="1">
              <a:spcBef>
                <a:spcPct val="0"/>
              </a:spcBef>
              <a:spcAft>
                <a:spcPct val="0"/>
              </a:spcAft>
              <a:defRPr kumimoji="1" sz="2800">
                <a:solidFill>
                  <a:schemeClr val="tx2"/>
                </a:solidFill>
                <a:latin typeface="ＭＳ Ｐゴシック" charset="-128"/>
                <a:ea typeface="ＭＳ Ｐゴシック" charset="-128"/>
              </a:defRPr>
            </a:lvl7pPr>
            <a:lvl8pPr marL="1371600" algn="l" rtl="0" eaLnBrk="1" fontAlgn="base" hangingPunct="1">
              <a:spcBef>
                <a:spcPct val="0"/>
              </a:spcBef>
              <a:spcAft>
                <a:spcPct val="0"/>
              </a:spcAft>
              <a:defRPr kumimoji="1" sz="2800">
                <a:solidFill>
                  <a:schemeClr val="tx2"/>
                </a:solidFill>
                <a:latin typeface="ＭＳ Ｐゴシック" charset="-128"/>
                <a:ea typeface="ＭＳ Ｐゴシック" charset="-128"/>
              </a:defRPr>
            </a:lvl8pPr>
            <a:lvl9pPr marL="1828800" algn="l" rtl="0" eaLnBrk="1" fontAlgn="base" hangingPunct="1">
              <a:spcBef>
                <a:spcPct val="0"/>
              </a:spcBef>
              <a:spcAft>
                <a:spcPct val="0"/>
              </a:spcAft>
              <a:defRPr kumimoji="1" sz="2800">
                <a:solidFill>
                  <a:schemeClr val="tx2"/>
                </a:solidFill>
                <a:latin typeface="ＭＳ Ｐゴシック" charset="-128"/>
                <a:ea typeface="ＭＳ Ｐゴシック" charset="-128"/>
              </a:defRPr>
            </a:lvl9pPr>
          </a:lstStyle>
          <a:p>
            <a:r>
              <a:rPr lang="en-US" altLang="ja-JP" kern="0" dirty="0" smtClean="0">
                <a:latin typeface="メイリオ"/>
                <a:ea typeface="メイリオ"/>
                <a:cs typeface="メイリオ"/>
              </a:rPr>
              <a:t>Excel</a:t>
            </a:r>
            <a:r>
              <a:rPr lang="ja-JP" altLang="en-US" kern="0" dirty="0" smtClean="0">
                <a:latin typeface="メイリオ"/>
                <a:ea typeface="メイリオ"/>
                <a:cs typeface="メイリオ"/>
              </a:rPr>
              <a:t>で自由にレイアウト設計</a:t>
            </a:r>
            <a:endParaRPr lang="ja-JP" altLang="en-US" kern="0" dirty="0">
              <a:latin typeface="メイリオ"/>
              <a:ea typeface="メイリオ"/>
              <a:cs typeface="メイリオ"/>
            </a:endParaRPr>
          </a:p>
        </p:txBody>
      </p:sp>
      <p:pic>
        <p:nvPicPr>
          <p:cNvPr id="4" name="図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527876" y="2475157"/>
            <a:ext cx="2523436" cy="1133639"/>
          </a:xfrm>
          <a:prstGeom prst="rect">
            <a:avLst/>
          </a:prstGeom>
        </p:spPr>
      </p:pic>
      <p:pic>
        <p:nvPicPr>
          <p:cNvPr id="6" name="図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443963" y="2492896"/>
            <a:ext cx="2241824" cy="1776177"/>
          </a:xfrm>
          <a:prstGeom prst="rect">
            <a:avLst/>
          </a:prstGeom>
          <a:ln w="3175" cmpd="sng">
            <a:solidFill>
              <a:schemeClr val="tx1">
                <a:lumMod val="50000"/>
                <a:lumOff val="50000"/>
              </a:schemeClr>
            </a:solidFill>
          </a:ln>
        </p:spPr>
      </p:pic>
      <p:grpSp>
        <p:nvGrpSpPr>
          <p:cNvPr id="14" name="図形グループ 13"/>
          <p:cNvGrpSpPr/>
          <p:nvPr/>
        </p:nvGrpSpPr>
        <p:grpSpPr>
          <a:xfrm>
            <a:off x="463018" y="2082334"/>
            <a:ext cx="292558" cy="292558"/>
            <a:chOff x="462470" y="1779951"/>
            <a:chExt cx="285233" cy="285233"/>
          </a:xfrm>
          <a:solidFill>
            <a:srgbClr val="1172AF"/>
          </a:solidFill>
        </p:grpSpPr>
        <p:sp>
          <p:nvSpPr>
            <p:cNvPr id="12" name="円/楕円 11"/>
            <p:cNvSpPr/>
            <p:nvPr/>
          </p:nvSpPr>
          <p:spPr bwMode="auto">
            <a:xfrm>
              <a:off x="462470" y="1779951"/>
              <a:ext cx="285233" cy="285233"/>
            </a:xfrm>
            <a:prstGeom prst="ellipse">
              <a:avLst/>
            </a:prstGeom>
            <a:solidFill>
              <a:srgbClr val="1172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solidFill>
                  <a:srgbClr val="000090"/>
                </a:solidFill>
                <a:effectLst/>
                <a:latin typeface="Verdana" pitchFamily="34" charset="0"/>
                <a:ea typeface="ＭＳ Ｐゴシック" charset="-128"/>
              </a:endParaRPr>
            </a:p>
          </p:txBody>
        </p:sp>
        <p:sp>
          <p:nvSpPr>
            <p:cNvPr id="26669" name="Rectangle 34"/>
            <p:cNvSpPr>
              <a:spLocks noChangeArrowheads="1"/>
            </p:cNvSpPr>
            <p:nvPr/>
          </p:nvSpPr>
          <p:spPr bwMode="auto">
            <a:xfrm>
              <a:off x="530844" y="1791459"/>
              <a:ext cx="146538" cy="256465"/>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kumimoji="1" sz="8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8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8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8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8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9pPr>
            </a:lstStyle>
            <a:p>
              <a:pPr eaLnBrk="1" hangingPunct="1"/>
              <a:r>
                <a:rPr lang="ja-JP" altLang="en-US" sz="1662" b="1" dirty="0">
                  <a:solidFill>
                    <a:schemeClr val="bg1"/>
                  </a:solidFill>
                </a:rPr>
                <a:t>１</a:t>
              </a:r>
            </a:p>
          </p:txBody>
        </p:sp>
      </p:grpSp>
      <p:grpSp>
        <p:nvGrpSpPr>
          <p:cNvPr id="47" name="図形グループ 46"/>
          <p:cNvGrpSpPr/>
          <p:nvPr/>
        </p:nvGrpSpPr>
        <p:grpSpPr>
          <a:xfrm>
            <a:off x="3368956" y="2082334"/>
            <a:ext cx="292558" cy="292558"/>
            <a:chOff x="462470" y="1779951"/>
            <a:chExt cx="285233" cy="285233"/>
          </a:xfrm>
          <a:solidFill>
            <a:srgbClr val="1172AF"/>
          </a:solidFill>
        </p:grpSpPr>
        <p:sp>
          <p:nvSpPr>
            <p:cNvPr id="48" name="円/楕円 47"/>
            <p:cNvSpPr/>
            <p:nvPr/>
          </p:nvSpPr>
          <p:spPr bwMode="auto">
            <a:xfrm>
              <a:off x="462470" y="1779951"/>
              <a:ext cx="285233" cy="285233"/>
            </a:xfrm>
            <a:prstGeom prst="ellipse">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Verdana" pitchFamily="34" charset="0"/>
                <a:ea typeface="ＭＳ Ｐゴシック" charset="-128"/>
              </a:endParaRPr>
            </a:p>
          </p:txBody>
        </p:sp>
        <p:sp>
          <p:nvSpPr>
            <p:cNvPr id="49" name="Rectangle 34"/>
            <p:cNvSpPr>
              <a:spLocks noChangeArrowheads="1"/>
            </p:cNvSpPr>
            <p:nvPr/>
          </p:nvSpPr>
          <p:spPr bwMode="auto">
            <a:xfrm>
              <a:off x="553679" y="1784179"/>
              <a:ext cx="112526" cy="249358"/>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kumimoji="1" sz="8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8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8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8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8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9pPr>
            </a:lstStyle>
            <a:p>
              <a:pPr eaLnBrk="1" hangingPunct="1"/>
              <a:r>
                <a:rPr lang="en-US" altLang="ja-JP" sz="1662" b="1" dirty="0" smtClean="0">
                  <a:solidFill>
                    <a:schemeClr val="bg1"/>
                  </a:solidFill>
                </a:rPr>
                <a:t>2</a:t>
              </a:r>
              <a:endParaRPr lang="ja-JP" altLang="en-US" sz="1662" b="1" dirty="0">
                <a:solidFill>
                  <a:schemeClr val="bg1"/>
                </a:solidFill>
              </a:endParaRPr>
            </a:p>
          </p:txBody>
        </p:sp>
      </p:grpSp>
      <p:grpSp>
        <p:nvGrpSpPr>
          <p:cNvPr id="50" name="図形グループ 49"/>
          <p:cNvGrpSpPr/>
          <p:nvPr/>
        </p:nvGrpSpPr>
        <p:grpSpPr>
          <a:xfrm>
            <a:off x="6443963" y="2082334"/>
            <a:ext cx="292558" cy="292558"/>
            <a:chOff x="462470" y="1779951"/>
            <a:chExt cx="285233" cy="285233"/>
          </a:xfrm>
          <a:solidFill>
            <a:srgbClr val="1172AF"/>
          </a:solidFill>
        </p:grpSpPr>
        <p:sp>
          <p:nvSpPr>
            <p:cNvPr id="51" name="円/楕円 50"/>
            <p:cNvSpPr/>
            <p:nvPr/>
          </p:nvSpPr>
          <p:spPr bwMode="auto">
            <a:xfrm>
              <a:off x="462470" y="1779951"/>
              <a:ext cx="285233" cy="285233"/>
            </a:xfrm>
            <a:prstGeom prst="ellipse">
              <a:avLst/>
            </a:prstGeom>
            <a:solidFill>
              <a:srgbClr val="1172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Verdana" pitchFamily="34" charset="0"/>
                <a:ea typeface="ＭＳ Ｐゴシック" charset="-128"/>
              </a:endParaRPr>
            </a:p>
          </p:txBody>
        </p:sp>
        <p:sp>
          <p:nvSpPr>
            <p:cNvPr id="52" name="Rectangle 34"/>
            <p:cNvSpPr>
              <a:spLocks noChangeArrowheads="1"/>
            </p:cNvSpPr>
            <p:nvPr/>
          </p:nvSpPr>
          <p:spPr bwMode="auto">
            <a:xfrm>
              <a:off x="545868" y="1791459"/>
              <a:ext cx="112526" cy="249358"/>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kumimoji="1" sz="8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8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8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8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8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9pPr>
            </a:lstStyle>
            <a:p>
              <a:pPr eaLnBrk="1" hangingPunct="1"/>
              <a:r>
                <a:rPr lang="en-US" altLang="ja-JP" sz="1662" b="1" dirty="0" smtClean="0">
                  <a:solidFill>
                    <a:schemeClr val="bg1"/>
                  </a:solidFill>
                </a:rPr>
                <a:t>3</a:t>
              </a:r>
              <a:endParaRPr lang="ja-JP" altLang="en-US" sz="1662" b="1" dirty="0">
                <a:solidFill>
                  <a:schemeClr val="bg1"/>
                </a:solidFill>
              </a:endParaRPr>
            </a:p>
          </p:txBody>
        </p:sp>
      </p:grpSp>
      <p:sp>
        <p:nvSpPr>
          <p:cNvPr id="41" name="スライド番号プレースホルダー 3"/>
          <p:cNvSpPr txBox="1">
            <a:spLocks/>
          </p:cNvSpPr>
          <p:nvPr/>
        </p:nvSpPr>
        <p:spPr>
          <a:xfrm>
            <a:off x="4320580" y="6447570"/>
            <a:ext cx="506016" cy="365806"/>
          </a:xfrm>
          <a:prstGeom prst="rect">
            <a:avLst/>
          </a:prstGeom>
        </p:spPr>
        <p:txBody>
          <a:bodyPr/>
          <a:lstStyle>
            <a:defPPr>
              <a:defRPr lang="ja-JP"/>
            </a:defPPr>
            <a:lvl1pPr algn="l" rtl="0" fontAlgn="base">
              <a:spcBef>
                <a:spcPct val="0"/>
              </a:spcBef>
              <a:spcAft>
                <a:spcPct val="0"/>
              </a:spcAft>
              <a:defRPr kumimoji="1" kern="1200">
                <a:solidFill>
                  <a:schemeClr val="tx1"/>
                </a:solidFill>
                <a:latin typeface="Verdana"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Verdana"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Verdana"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Verdana"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Verdana"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Verdana"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Verdana"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Verdana"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Verdana" pitchFamily="34" charset="0"/>
                <a:ea typeface="ＭＳ Ｐゴシック" pitchFamily="50" charset="-128"/>
                <a:cs typeface="+mn-cs"/>
              </a:defRPr>
            </a:lvl9pPr>
          </a:lstStyle>
          <a:p>
            <a:pPr algn="ctr">
              <a:defRPr/>
            </a:pPr>
            <a:fld id="{0FEEE2AB-63E1-4BDE-A4B8-36AA684E8B0E}" type="slidenum">
              <a:rPr lang="en-US" altLang="ja-JP" sz="1000" smtClean="0"/>
              <a:pPr algn="ctr">
                <a:defRPr/>
              </a:pPr>
              <a:t>6</a:t>
            </a:fld>
            <a:endParaRPr lang="en-US" altLang="ja-JP" sz="1000" dirty="0"/>
          </a:p>
        </p:txBody>
      </p:sp>
    </p:spTree>
    <p:extLst>
      <p:ext uri="{BB962C8B-B14F-4D97-AF65-F5344CB8AC3E}">
        <p14:creationId xmlns:p14="http://schemas.microsoft.com/office/powerpoint/2010/main" val="276499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3383922" y="2343752"/>
            <a:ext cx="2304079" cy="1249804"/>
          </a:xfrm>
          <a:prstGeom prst="rect">
            <a:avLst/>
          </a:prstGeom>
        </p:spPr>
      </p:pic>
      <p:pic>
        <p:nvPicPr>
          <p:cNvPr id="2" name="図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543" y="1885969"/>
            <a:ext cx="2592289" cy="1780697"/>
          </a:xfrm>
          <a:prstGeom prst="rect">
            <a:avLst/>
          </a:prstGeom>
        </p:spPr>
      </p:pic>
      <p:sp>
        <p:nvSpPr>
          <p:cNvPr id="5" name="スライド番号プレースホルダー 4"/>
          <p:cNvSpPr>
            <a:spLocks noGrp="1"/>
          </p:cNvSpPr>
          <p:nvPr>
            <p:ph type="sldNum" sz="quarter" idx="10"/>
          </p:nvPr>
        </p:nvSpPr>
        <p:spPr/>
        <p:txBody>
          <a:bodyPr/>
          <a:lstStyle/>
          <a:p>
            <a:pPr>
              <a:defRPr/>
            </a:pPr>
            <a:fld id="{8A51CA28-4B3B-4045-A893-F0EBD8E0EF4D}" type="slidenum">
              <a:rPr lang="en-US" altLang="ja-JP" smtClean="0"/>
              <a:pPr>
                <a:defRPr/>
              </a:pPr>
              <a:t>7</a:t>
            </a:fld>
            <a:endParaRPr lang="en-US" altLang="ja-JP" sz="1292" dirty="0"/>
          </a:p>
        </p:txBody>
      </p:sp>
      <p:sp>
        <p:nvSpPr>
          <p:cNvPr id="7" name="テキスト ボックス 19"/>
          <p:cNvSpPr txBox="1">
            <a:spLocks noChangeArrowheads="1"/>
          </p:cNvSpPr>
          <p:nvPr/>
        </p:nvSpPr>
        <p:spPr bwMode="auto">
          <a:xfrm>
            <a:off x="469997" y="1131610"/>
            <a:ext cx="5758187" cy="3531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kumimoji="1" sz="8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8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8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8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8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9pPr>
          </a:lstStyle>
          <a:p>
            <a:pPr eaLnBrk="1" hangingPunct="1">
              <a:lnSpc>
                <a:spcPct val="130000"/>
              </a:lnSpc>
            </a:pPr>
            <a:r>
              <a:rPr lang="ja-JP" altLang="en-US" sz="900" dirty="0"/>
              <a:t>工事登録及び各伝票入力画面にて承認機能を設けました。これにより入力担当と承認者の業務分担が可能となります。</a:t>
            </a:r>
            <a:endParaRPr lang="en-US" altLang="ja-JP" sz="900" dirty="0"/>
          </a:p>
          <a:p>
            <a:pPr eaLnBrk="1" hangingPunct="1">
              <a:lnSpc>
                <a:spcPct val="130000"/>
              </a:lnSpc>
            </a:pPr>
            <a:r>
              <a:rPr lang="ja-JP" altLang="en-US" sz="900" dirty="0"/>
              <a:t>また、集計資料では承認済みデータのみ集計や、未承認のみ集計する事が可能となります。</a:t>
            </a:r>
            <a:endParaRPr lang="en-US" altLang="ja-JP" sz="900" dirty="0"/>
          </a:p>
        </p:txBody>
      </p:sp>
      <p:sp>
        <p:nvSpPr>
          <p:cNvPr id="11" name="円/楕円 40"/>
          <p:cNvSpPr>
            <a:spLocks noChangeArrowheads="1"/>
          </p:cNvSpPr>
          <p:nvPr/>
        </p:nvSpPr>
        <p:spPr bwMode="auto">
          <a:xfrm>
            <a:off x="1907704" y="2272724"/>
            <a:ext cx="440279" cy="142926"/>
          </a:xfrm>
          <a:prstGeom prst="ellipse">
            <a:avLst/>
          </a:prstGeom>
          <a:noFill/>
          <a:ln w="19050" algn="ctr">
            <a:solidFill>
              <a:srgbClr val="FF3300"/>
            </a:solidFill>
            <a:prstDash val="dash"/>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a:defRPr kumimoji="1" sz="8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8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8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8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8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9pPr>
          </a:lstStyle>
          <a:p>
            <a:pPr algn="ctr" eaLnBrk="1" hangingPunct="1"/>
            <a:endParaRPr lang="ja-JP" altLang="en-US" sz="738"/>
          </a:p>
        </p:txBody>
      </p:sp>
      <p:pic>
        <p:nvPicPr>
          <p:cNvPr id="15" name="Picture 53" descr=" 7ﾍﾞｰｽ.gif                                                      0009FBD6Macintosh HD                   BC62428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87624" y="4024603"/>
            <a:ext cx="5836223" cy="19966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 name="Picture 51" descr="送信.gif                                                       0009FBD6Macintosh HD                   BC62428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66174" y="3182113"/>
            <a:ext cx="2710962" cy="13598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 name="Picture 48" descr="&#10;7現場監督.gif                                                  0009FBD6Macintosh HD                   BC62428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26904" y="4708273"/>
            <a:ext cx="1730619" cy="11635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 name="テキスト ボックス 20"/>
          <p:cNvSpPr txBox="1">
            <a:spLocks noChangeArrowheads="1"/>
          </p:cNvSpPr>
          <p:nvPr/>
        </p:nvSpPr>
        <p:spPr bwMode="auto">
          <a:xfrm>
            <a:off x="2266074" y="4637240"/>
            <a:ext cx="1195754" cy="6093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defRPr kumimoji="1" sz="8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8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8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8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8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9pPr>
          </a:lstStyle>
          <a:p>
            <a:pPr eaLnBrk="1" hangingPunct="1">
              <a:lnSpc>
                <a:spcPct val="110000"/>
              </a:lnSpc>
            </a:pPr>
            <a:r>
              <a:rPr lang="ja-JP" altLang="en-US" sz="900" dirty="0"/>
              <a:t>見積書や発注書等、社外に提出する大切な書類は上司に承認依頼メールを送信</a:t>
            </a:r>
            <a:endParaRPr lang="en-US" altLang="ja-JP" sz="900" dirty="0"/>
          </a:p>
        </p:txBody>
      </p:sp>
      <p:pic>
        <p:nvPicPr>
          <p:cNvPr id="19" name="Picture 47" descr="承認.gif                                                       0009FBD6Macintosh HD                   BC62428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95736" y="4269428"/>
            <a:ext cx="1292469" cy="3590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 name="Rectangle 36"/>
          <p:cNvSpPr>
            <a:spLocks noChangeArrowheads="1"/>
          </p:cNvSpPr>
          <p:nvPr/>
        </p:nvSpPr>
        <p:spPr bwMode="auto">
          <a:xfrm>
            <a:off x="2569035" y="4363000"/>
            <a:ext cx="791884" cy="1420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kumimoji="1" sz="8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8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8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8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8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9pPr>
          </a:lstStyle>
          <a:p>
            <a:pPr algn="ctr" eaLnBrk="1" hangingPunct="1"/>
            <a:r>
              <a:rPr lang="ja-JP" altLang="en-US" sz="923" dirty="0">
                <a:solidFill>
                  <a:srgbClr val="FF3300"/>
                </a:solidFill>
              </a:rPr>
              <a:t>承認依頼メール</a:t>
            </a:r>
          </a:p>
        </p:txBody>
      </p:sp>
      <p:pic>
        <p:nvPicPr>
          <p:cNvPr id="21" name="Picture 50" descr="7経営者.gif                                                    0009FBD6Macintosh HD                   BC62428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499693" y="4776451"/>
            <a:ext cx="1093177" cy="9744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 name="Picture 52" descr="ﾒｰﾙ.gif                                                        0009FBD6Macintosh HD                   BC62428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484059" y="4490702"/>
            <a:ext cx="571500" cy="4410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5" name="Group 39"/>
          <p:cNvGrpSpPr>
            <a:grpSpLocks/>
          </p:cNvGrpSpPr>
          <p:nvPr/>
        </p:nvGrpSpPr>
        <p:grpSpPr bwMode="auto">
          <a:xfrm>
            <a:off x="3417712" y="1887434"/>
            <a:ext cx="2155587" cy="359021"/>
            <a:chOff x="2400" y="1392"/>
            <a:chExt cx="1471" cy="245"/>
          </a:xfrm>
        </p:grpSpPr>
        <p:pic>
          <p:nvPicPr>
            <p:cNvPr id="27" name="Picture 34" descr="ﾃﾞｰﾀの更新.gif                                                 0009FBD6Macintosh HD                   BC62428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400" y="1392"/>
              <a:ext cx="1471" cy="2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8" name="Rectangle 37"/>
            <p:cNvSpPr>
              <a:spLocks noChangeArrowheads="1"/>
            </p:cNvSpPr>
            <p:nvPr/>
          </p:nvSpPr>
          <p:spPr bwMode="auto">
            <a:xfrm>
              <a:off x="2668" y="1456"/>
              <a:ext cx="1108" cy="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kumimoji="1" sz="8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8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8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8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8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9pPr>
            </a:lstStyle>
            <a:p>
              <a:pPr eaLnBrk="1" hangingPunct="1"/>
              <a:r>
                <a:rPr lang="ja-JP" altLang="en-US" sz="923" dirty="0">
                  <a:solidFill>
                    <a:srgbClr val="FF3300"/>
                  </a:solidFill>
                </a:rPr>
                <a:t>データの更新や承認の履歴管理</a:t>
              </a:r>
            </a:p>
          </p:txBody>
        </p:sp>
      </p:grpSp>
      <p:grpSp>
        <p:nvGrpSpPr>
          <p:cNvPr id="30" name="Group 40"/>
          <p:cNvGrpSpPr>
            <a:grpSpLocks/>
          </p:cNvGrpSpPr>
          <p:nvPr/>
        </p:nvGrpSpPr>
        <p:grpSpPr bwMode="auto">
          <a:xfrm>
            <a:off x="6084168" y="1885969"/>
            <a:ext cx="2491154" cy="361930"/>
            <a:chOff x="4224" y="1296"/>
            <a:chExt cx="1700" cy="247"/>
          </a:xfrm>
        </p:grpSpPr>
        <p:pic>
          <p:nvPicPr>
            <p:cNvPr id="32" name="Picture 35" descr="ﾕｰｻﾞｰ毎.gif                                                    0009FBD6Macintosh HD                   BC62428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224" y="1296"/>
              <a:ext cx="1700" cy="2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3" name="Rectangle 38"/>
            <p:cNvSpPr>
              <a:spLocks noChangeArrowheads="1"/>
            </p:cNvSpPr>
            <p:nvPr/>
          </p:nvSpPr>
          <p:spPr bwMode="auto">
            <a:xfrm>
              <a:off x="4492" y="1372"/>
              <a:ext cx="1261" cy="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kumimoji="1" sz="8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8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8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8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8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9pPr>
            </a:lstStyle>
            <a:p>
              <a:pPr eaLnBrk="1" hangingPunct="1"/>
              <a:r>
                <a:rPr lang="ja-JP" altLang="en-US" sz="923" dirty="0">
                  <a:solidFill>
                    <a:srgbClr val="FF3300"/>
                  </a:solidFill>
                </a:rPr>
                <a:t>ユーザ</a:t>
              </a:r>
              <a:r>
                <a:rPr lang="en-US" altLang="ja-JP" sz="923" dirty="0">
                  <a:solidFill>
                    <a:srgbClr val="FF3300"/>
                  </a:solidFill>
                </a:rPr>
                <a:t>-</a:t>
              </a:r>
              <a:r>
                <a:rPr lang="ja-JP" altLang="en-US" sz="923" dirty="0">
                  <a:solidFill>
                    <a:srgbClr val="FF3300"/>
                  </a:solidFill>
                </a:rPr>
                <a:t>毎に使える機能を細かく設定</a:t>
              </a:r>
            </a:p>
          </p:txBody>
        </p:sp>
      </p:grpSp>
      <p:sp>
        <p:nvSpPr>
          <p:cNvPr id="34" name="タイトル 1"/>
          <p:cNvSpPr>
            <a:spLocks noGrp="1"/>
          </p:cNvSpPr>
          <p:nvPr>
            <p:ph type="title"/>
          </p:nvPr>
        </p:nvSpPr>
        <p:spPr>
          <a:xfrm>
            <a:off x="387424" y="548759"/>
            <a:ext cx="8001000" cy="540767"/>
          </a:xfrm>
        </p:spPr>
        <p:txBody>
          <a:bodyPr/>
          <a:lstStyle/>
          <a:p>
            <a:r>
              <a:rPr kumimoji="1" lang="ja-JP" altLang="en-US" dirty="0" smtClean="0">
                <a:latin typeface="メイリオ"/>
                <a:ea typeface="メイリオ"/>
                <a:cs typeface="メイリオ"/>
              </a:rPr>
              <a:t>承認機能と履歴</a:t>
            </a:r>
            <a:r>
              <a:rPr lang="ja-JP" altLang="en-US" dirty="0" smtClean="0">
                <a:latin typeface="メイリオ"/>
                <a:ea typeface="メイリオ"/>
                <a:cs typeface="メイリオ"/>
              </a:rPr>
              <a:t>管理機能を搭載</a:t>
            </a:r>
            <a:endParaRPr kumimoji="1" lang="ja-JP" altLang="en-US" dirty="0">
              <a:latin typeface="メイリオ"/>
              <a:ea typeface="メイリオ"/>
              <a:cs typeface="メイリオ"/>
            </a:endParaRPr>
          </a:p>
        </p:txBody>
      </p:sp>
      <p:pic>
        <p:nvPicPr>
          <p:cNvPr id="4" name="図 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103224" y="2343752"/>
            <a:ext cx="2563162" cy="1888645"/>
          </a:xfrm>
          <a:prstGeom prst="rect">
            <a:avLst/>
          </a:prstGeom>
        </p:spPr>
      </p:pic>
      <p:pic>
        <p:nvPicPr>
          <p:cNvPr id="8" name="図 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943639" y="3185269"/>
            <a:ext cx="1694756" cy="1710247"/>
          </a:xfrm>
          <a:prstGeom prst="rect">
            <a:avLst/>
          </a:prstGeom>
        </p:spPr>
      </p:pic>
      <p:pic>
        <p:nvPicPr>
          <p:cNvPr id="9" name="図 8"/>
          <p:cNvPicPr>
            <a:picLocks noChangeAspect="1"/>
          </p:cNvPicPr>
          <p:nvPr/>
        </p:nvPicPr>
        <p:blipFill>
          <a:blip r:embed="rId15"/>
          <a:stretch>
            <a:fillRect/>
          </a:stretch>
        </p:blipFill>
        <p:spPr>
          <a:xfrm>
            <a:off x="3550729" y="4260189"/>
            <a:ext cx="1835767" cy="1484439"/>
          </a:xfrm>
          <a:prstGeom prst="rect">
            <a:avLst/>
          </a:prstGeom>
        </p:spPr>
      </p:pic>
    </p:spTree>
    <p:extLst>
      <p:ext uri="{BB962C8B-B14F-4D97-AF65-F5344CB8AC3E}">
        <p14:creationId xmlns:p14="http://schemas.microsoft.com/office/powerpoint/2010/main" val="3529228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939" y="1712550"/>
            <a:ext cx="8399533" cy="4049937"/>
          </a:xfrm>
          <a:prstGeom prst="rect">
            <a:avLst/>
          </a:prstGeom>
        </p:spPr>
      </p:pic>
      <p:sp>
        <p:nvSpPr>
          <p:cNvPr id="11266" name="タイトル 1"/>
          <p:cNvSpPr>
            <a:spLocks noGrp="1"/>
          </p:cNvSpPr>
          <p:nvPr>
            <p:ph type="title"/>
          </p:nvPr>
        </p:nvSpPr>
        <p:spPr>
          <a:xfrm>
            <a:off x="354283" y="548680"/>
            <a:ext cx="8208912" cy="504056"/>
          </a:xfrm>
        </p:spPr>
        <p:txBody>
          <a:bodyPr/>
          <a:lstStyle/>
          <a:p>
            <a:r>
              <a:rPr lang="ja-JP" altLang="en-US" dirty="0" smtClean="0"/>
              <a:t>レッツ原価管理</a:t>
            </a:r>
            <a:r>
              <a:rPr lang="en-US" altLang="ja-JP" dirty="0" smtClean="0"/>
              <a:t>Go2 </a:t>
            </a:r>
            <a:r>
              <a:rPr lang="ja-JP" altLang="en-US" dirty="0" smtClean="0"/>
              <a:t>業務の流れ</a:t>
            </a:r>
            <a:endParaRPr lang="en-US" dirty="0" smtClean="0"/>
          </a:p>
        </p:txBody>
      </p:sp>
      <p:sp>
        <p:nvSpPr>
          <p:cNvPr id="11267" name="スライド番号プレースホルダ 3"/>
          <p:cNvSpPr>
            <a:spLocks noGrp="1"/>
          </p:cNvSpPr>
          <p:nvPr>
            <p:ph type="sldNum" sz="quarter" idx="12"/>
          </p:nvPr>
        </p:nvSpPr>
        <p:spPr>
          <a:xfrm>
            <a:off x="4320580" y="6447570"/>
            <a:ext cx="506016" cy="36580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a:solidFill>
                  <a:schemeClr val="tx1"/>
                </a:solidFill>
                <a:latin typeface="Verdana" pitchFamily="34" charset="0"/>
                <a:ea typeface="ＭＳ Ｐゴシック" pitchFamily="50" charset="-128"/>
              </a:defRPr>
            </a:lvl1pPr>
            <a:lvl2pPr marL="742950" indent="-285750" eaLnBrk="0" hangingPunct="0">
              <a:defRPr kumimoji="1">
                <a:solidFill>
                  <a:schemeClr val="tx1"/>
                </a:solidFill>
                <a:latin typeface="Verdana" pitchFamily="34" charset="0"/>
                <a:ea typeface="ＭＳ Ｐゴシック" pitchFamily="50" charset="-128"/>
              </a:defRPr>
            </a:lvl2pPr>
            <a:lvl3pPr marL="1143000" indent="-228600" eaLnBrk="0" hangingPunct="0">
              <a:defRPr kumimoji="1">
                <a:solidFill>
                  <a:schemeClr val="tx1"/>
                </a:solidFill>
                <a:latin typeface="Verdana" pitchFamily="34" charset="0"/>
                <a:ea typeface="ＭＳ Ｐゴシック" pitchFamily="50" charset="-128"/>
              </a:defRPr>
            </a:lvl3pPr>
            <a:lvl4pPr marL="1600200" indent="-228600" eaLnBrk="0" hangingPunct="0">
              <a:defRPr kumimoji="1">
                <a:solidFill>
                  <a:schemeClr val="tx1"/>
                </a:solidFill>
                <a:latin typeface="Verdana" pitchFamily="34" charset="0"/>
                <a:ea typeface="ＭＳ Ｐゴシック" pitchFamily="50" charset="-128"/>
              </a:defRPr>
            </a:lvl4pPr>
            <a:lvl5pPr marL="2057400" indent="-228600" eaLnBrk="0" hangingPunct="0">
              <a:defRPr kumimoji="1">
                <a:solidFill>
                  <a:schemeClr val="tx1"/>
                </a:solidFill>
                <a:latin typeface="Verdana"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9pPr>
          </a:lstStyle>
          <a:p>
            <a:pPr eaLnBrk="1" hangingPunct="1"/>
            <a:fld id="{B12AB25F-7EFE-4CFA-92E4-72AEC2AA303D}" type="slidenum">
              <a:rPr kumimoji="0" lang="en-US" altLang="ja-JP" smtClean="0">
                <a:solidFill>
                  <a:srgbClr val="0D0D0D"/>
                </a:solidFill>
              </a:rPr>
              <a:pPr eaLnBrk="1" hangingPunct="1"/>
              <a:t>8</a:t>
            </a:fld>
            <a:endParaRPr kumimoji="0" lang="en-US" altLang="ja-JP" dirty="0" smtClean="0">
              <a:solidFill>
                <a:srgbClr val="0D0D0D"/>
              </a:solidFill>
            </a:endParaRPr>
          </a:p>
        </p:txBody>
      </p:sp>
      <p:sp>
        <p:nvSpPr>
          <p:cNvPr id="2" name="正方形/長方形 1"/>
          <p:cNvSpPr/>
          <p:nvPr/>
        </p:nvSpPr>
        <p:spPr>
          <a:xfrm>
            <a:off x="373576" y="1196752"/>
            <a:ext cx="6358664" cy="646331"/>
          </a:xfrm>
          <a:prstGeom prst="rect">
            <a:avLst/>
          </a:prstGeom>
        </p:spPr>
        <p:txBody>
          <a:bodyPr wrap="square">
            <a:spAutoFit/>
          </a:bodyPr>
          <a:lstStyle/>
          <a:p>
            <a:r>
              <a:rPr lang="ja-JP" altLang="en-US" dirty="0" smtClean="0">
                <a:solidFill>
                  <a:srgbClr val="008000"/>
                </a:solidFill>
              </a:rPr>
              <a:t>見積から実行予算・発注・原価管理・支払管理・回収管理と</a:t>
            </a:r>
            <a:endParaRPr lang="en-US" altLang="ja-JP" dirty="0" smtClean="0">
              <a:solidFill>
                <a:srgbClr val="008000"/>
              </a:solidFill>
            </a:endParaRPr>
          </a:p>
          <a:p>
            <a:r>
              <a:rPr lang="ja-JP" altLang="en-US" dirty="0" smtClean="0">
                <a:solidFill>
                  <a:srgbClr val="008000"/>
                </a:solidFill>
              </a:rPr>
              <a:t>建設業に必要な業務を一元</a:t>
            </a:r>
            <a:r>
              <a:rPr lang="ja-JP" altLang="en-US" dirty="0">
                <a:solidFill>
                  <a:srgbClr val="008000"/>
                </a:solidFill>
              </a:rPr>
              <a:t>管理できます。</a:t>
            </a:r>
          </a:p>
        </p:txBody>
      </p:sp>
    </p:spTree>
  </p:cSld>
  <p:clrMapOvr>
    <a:masterClrMapping/>
  </p:clrMapOvr>
  <mc:AlternateContent xmlns:mc="http://schemas.openxmlformats.org/markup-compatibility/2006" xmlns:p14="http://schemas.microsoft.com/office/powerpoint/2010/main">
    <mc:Choice Requires="p14">
      <p:transition spd="slow" p14:dur="900" advTm="6802">
        <p14:warp dir="in"/>
      </p:transition>
    </mc:Choice>
    <mc:Fallback xmlns="">
      <p:transition spd="slow" advTm="6802">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descr="レッツ_見出しビジュアル150518-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2097" y="1268760"/>
            <a:ext cx="3241554" cy="324613"/>
          </a:xfrm>
          <a:prstGeom prst="rect">
            <a:avLst/>
          </a:prstGeom>
        </p:spPr>
      </p:pic>
      <p:pic>
        <p:nvPicPr>
          <p:cNvPr id="37" name="図 36" descr="レッツ_パワーポイント_バックグラウンド150517-2-a.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5359" y="1268760"/>
            <a:ext cx="4512573" cy="324613"/>
          </a:xfrm>
          <a:prstGeom prst="rect">
            <a:avLst/>
          </a:prstGeom>
        </p:spPr>
      </p:pic>
      <p:pic>
        <p:nvPicPr>
          <p:cNvPr id="3" name="図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8313" y="2114565"/>
            <a:ext cx="3111092" cy="2051862"/>
          </a:xfrm>
          <a:prstGeom prst="rect">
            <a:avLst/>
          </a:prstGeom>
        </p:spPr>
      </p:pic>
      <p:sp>
        <p:nvSpPr>
          <p:cNvPr id="2" name="タイトル 1"/>
          <p:cNvSpPr>
            <a:spLocks noGrp="1"/>
          </p:cNvSpPr>
          <p:nvPr>
            <p:ph type="title"/>
          </p:nvPr>
        </p:nvSpPr>
        <p:spPr>
          <a:xfrm>
            <a:off x="374387" y="463072"/>
            <a:ext cx="8001000" cy="612775"/>
          </a:xfrm>
        </p:spPr>
        <p:txBody>
          <a:bodyPr/>
          <a:lstStyle/>
          <a:p>
            <a:r>
              <a:rPr kumimoji="1" lang="ja-JP" altLang="en-US" dirty="0" smtClean="0"/>
              <a:t>見積書</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0FEEE2AB-63E1-4BDE-A4B8-36AA684E8B0E}" type="slidenum">
              <a:rPr lang="en-US" altLang="ja-JP" smtClean="0"/>
              <a:pPr>
                <a:defRPr/>
              </a:pPr>
              <a:t>9</a:t>
            </a:fld>
            <a:endParaRPr lang="en-US" altLang="ja-JP"/>
          </a:p>
        </p:txBody>
      </p:sp>
      <p:sp>
        <p:nvSpPr>
          <p:cNvPr id="5" name="テキスト ボックス 7"/>
          <p:cNvSpPr txBox="1">
            <a:spLocks noChangeArrowheads="1"/>
          </p:cNvSpPr>
          <p:nvPr/>
        </p:nvSpPr>
        <p:spPr bwMode="auto">
          <a:xfrm>
            <a:off x="468312" y="1692909"/>
            <a:ext cx="3648928" cy="285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a:defRPr kumimoji="1" sz="8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8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8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8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8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9pPr>
          </a:lstStyle>
          <a:p>
            <a:pPr eaLnBrk="1" hangingPunct="1"/>
            <a:r>
              <a:rPr lang="ja-JP" altLang="en-US" sz="900" dirty="0"/>
              <a:t>出力イメージそのまま表紙入力</a:t>
            </a:r>
            <a:r>
              <a:rPr lang="en-US" altLang="ja-JP" sz="900" dirty="0"/>
              <a:t> </a:t>
            </a:r>
            <a:r>
              <a:rPr lang="ja-JP" altLang="en-US" sz="900" dirty="0"/>
              <a:t>建設業の複雑な見積作成のニーズに対応</a:t>
            </a:r>
            <a:r>
              <a:rPr lang="en-US" altLang="ja-JP" sz="900" dirty="0"/>
              <a:t> </a:t>
            </a:r>
            <a:r>
              <a:rPr lang="ja-JP" altLang="en-US" sz="900" dirty="0"/>
              <a:t>自由レイアウトでオリジナル表紙の印刷が可能です。</a:t>
            </a:r>
            <a:endParaRPr lang="en-US" altLang="ja-JP" sz="900" dirty="0"/>
          </a:p>
        </p:txBody>
      </p:sp>
      <p:sp>
        <p:nvSpPr>
          <p:cNvPr id="7" name="Rectangle 46"/>
          <p:cNvSpPr>
            <a:spLocks noChangeArrowheads="1"/>
          </p:cNvSpPr>
          <p:nvPr/>
        </p:nvSpPr>
        <p:spPr bwMode="auto">
          <a:xfrm>
            <a:off x="655026" y="1314857"/>
            <a:ext cx="711200" cy="222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kumimoji="1" sz="8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8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8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8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8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9pPr>
          </a:lstStyle>
          <a:p>
            <a:pPr eaLnBrk="1" hangingPunct="1"/>
            <a:r>
              <a:rPr lang="ja-JP" altLang="en-US" sz="1400" dirty="0">
                <a:solidFill>
                  <a:srgbClr val="FFFFFF"/>
                </a:solidFill>
              </a:rPr>
              <a:t>見積機能</a:t>
            </a:r>
            <a:endParaRPr lang="ja-JP" altLang="en-US" sz="1400" dirty="0"/>
          </a:p>
        </p:txBody>
      </p:sp>
      <p:grpSp>
        <p:nvGrpSpPr>
          <p:cNvPr id="8" name="グループ化 25"/>
          <p:cNvGrpSpPr>
            <a:grpSpLocks/>
          </p:cNvGrpSpPr>
          <p:nvPr/>
        </p:nvGrpSpPr>
        <p:grpSpPr bwMode="auto">
          <a:xfrm>
            <a:off x="3624095" y="2578413"/>
            <a:ext cx="1868488" cy="976312"/>
            <a:chOff x="3587750" y="2824163"/>
            <a:chExt cx="1868488" cy="976312"/>
          </a:xfrm>
        </p:grpSpPr>
        <p:pic>
          <p:nvPicPr>
            <p:cNvPr id="9" name="Picture 45" descr="商品ﾏｽﾀｰ.gif                                                   000A03F1Macintosh HD                   BC62428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87750" y="2824163"/>
              <a:ext cx="1868488" cy="976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Rectangle 48"/>
            <p:cNvSpPr>
              <a:spLocks noChangeArrowheads="1"/>
            </p:cNvSpPr>
            <p:nvPr/>
          </p:nvSpPr>
          <p:spPr bwMode="auto">
            <a:xfrm>
              <a:off x="3657600" y="3268663"/>
              <a:ext cx="1649491"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kumimoji="1" sz="8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8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8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8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8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9pPr>
            </a:lstStyle>
            <a:p>
              <a:pPr eaLnBrk="1" hangingPunct="1"/>
              <a:r>
                <a:rPr lang="ja-JP" altLang="en-US" sz="900" dirty="0">
                  <a:solidFill>
                    <a:srgbClr val="FF3300"/>
                  </a:solidFill>
                  <a:latin typeface="+mn-ea"/>
                  <a:ea typeface="+mn-ea"/>
                </a:rPr>
                <a:t>商品マスタ</a:t>
              </a:r>
              <a:r>
                <a:rPr lang="en-US" altLang="ja-JP" sz="900" dirty="0">
                  <a:solidFill>
                    <a:srgbClr val="FF3300"/>
                  </a:solidFill>
                  <a:latin typeface="+mn-ea"/>
                  <a:ea typeface="+mn-ea"/>
                </a:rPr>
                <a:t>-</a:t>
              </a:r>
              <a:r>
                <a:rPr lang="ja-JP" altLang="en-US" sz="900" dirty="0">
                  <a:solidFill>
                    <a:srgbClr val="FF3300"/>
                  </a:solidFill>
                  <a:latin typeface="+mn-ea"/>
                  <a:ea typeface="+mn-ea"/>
                </a:rPr>
                <a:t>からの選択入力</a:t>
              </a:r>
              <a:endParaRPr lang="en-US" altLang="ja-JP" sz="900" dirty="0">
                <a:solidFill>
                  <a:srgbClr val="FF3300"/>
                </a:solidFill>
                <a:latin typeface="+mn-ea"/>
                <a:ea typeface="+mn-ea"/>
              </a:endParaRPr>
            </a:p>
            <a:p>
              <a:pPr eaLnBrk="1" hangingPunct="1"/>
              <a:r>
                <a:rPr lang="ja-JP" altLang="en-US" sz="900" dirty="0">
                  <a:solidFill>
                    <a:srgbClr val="FF3300"/>
                  </a:solidFill>
                  <a:latin typeface="+mn-ea"/>
                  <a:ea typeface="+mn-ea"/>
                </a:rPr>
                <a:t>得意先毎に単価ランク設定も可能</a:t>
              </a:r>
              <a:endParaRPr lang="en-US" altLang="ja-JP" sz="900" dirty="0">
                <a:solidFill>
                  <a:srgbClr val="FF3300"/>
                </a:solidFill>
                <a:latin typeface="+mn-ea"/>
                <a:ea typeface="+mn-ea"/>
              </a:endParaRPr>
            </a:p>
          </p:txBody>
        </p:sp>
      </p:grpSp>
      <p:sp>
        <p:nvSpPr>
          <p:cNvPr id="14" name="Rectangle 53"/>
          <p:cNvSpPr>
            <a:spLocks noChangeArrowheads="1"/>
          </p:cNvSpPr>
          <p:nvPr/>
        </p:nvSpPr>
        <p:spPr bwMode="auto">
          <a:xfrm>
            <a:off x="5414987" y="3899139"/>
            <a:ext cx="1244595" cy="2221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kumimoji="1" sz="8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8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8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8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8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9pPr>
          </a:lstStyle>
          <a:p>
            <a:pPr eaLnBrk="1" hangingPunct="1"/>
            <a:r>
              <a:rPr lang="ja-JP" altLang="en-US" sz="1400">
                <a:solidFill>
                  <a:srgbClr val="FFFFFF"/>
                </a:solidFill>
              </a:rPr>
              <a:t>多彩な出力形式</a:t>
            </a:r>
          </a:p>
        </p:txBody>
      </p:sp>
      <p:sp>
        <p:nvSpPr>
          <p:cNvPr id="24" name="Rectangle 47"/>
          <p:cNvSpPr>
            <a:spLocks noChangeArrowheads="1"/>
          </p:cNvSpPr>
          <p:nvPr/>
        </p:nvSpPr>
        <p:spPr bwMode="auto">
          <a:xfrm>
            <a:off x="5592782" y="1314583"/>
            <a:ext cx="1066800" cy="2221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kumimoji="1" sz="8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8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8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8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8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9pPr>
          </a:lstStyle>
          <a:p>
            <a:pPr eaLnBrk="1" hangingPunct="1"/>
            <a:r>
              <a:rPr lang="ja-JP" altLang="en-US" sz="1400" dirty="0">
                <a:solidFill>
                  <a:srgbClr val="FFFFFF"/>
                </a:solidFill>
              </a:rPr>
              <a:t>見積実行予算</a:t>
            </a:r>
          </a:p>
        </p:txBody>
      </p:sp>
      <p:sp>
        <p:nvSpPr>
          <p:cNvPr id="25" name="テキスト ボックス 7"/>
          <p:cNvSpPr txBox="1">
            <a:spLocks noChangeArrowheads="1"/>
          </p:cNvSpPr>
          <p:nvPr/>
        </p:nvSpPr>
        <p:spPr bwMode="auto">
          <a:xfrm>
            <a:off x="5409827" y="1704013"/>
            <a:ext cx="3122613" cy="1384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defRPr kumimoji="1" sz="8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8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8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8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8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9pPr>
          </a:lstStyle>
          <a:p>
            <a:pPr eaLnBrk="1" hangingPunct="1"/>
            <a:r>
              <a:rPr lang="ja-JP" altLang="en-US" sz="900" dirty="0"/>
              <a:t>見積作成と同時に実行予算書の作成が可能です。</a:t>
            </a:r>
            <a:endParaRPr lang="en-US" altLang="ja-JP" sz="900" dirty="0"/>
          </a:p>
        </p:txBody>
      </p:sp>
      <p:pic>
        <p:nvPicPr>
          <p:cNvPr id="30" name="図 29"/>
          <p:cNvPicPr>
            <a:picLocks noChangeAspect="1"/>
          </p:cNvPicPr>
          <p:nvPr/>
        </p:nvPicPr>
        <p:blipFill>
          <a:blip r:embed="rId7"/>
          <a:stretch>
            <a:fillRect/>
          </a:stretch>
        </p:blipFill>
        <p:spPr>
          <a:xfrm>
            <a:off x="5746604" y="1978659"/>
            <a:ext cx="2237255" cy="1576066"/>
          </a:xfrm>
          <a:prstGeom prst="rect">
            <a:avLst/>
          </a:prstGeom>
          <a:ln>
            <a:solidFill>
              <a:schemeClr val="accent1"/>
            </a:solidFill>
          </a:ln>
        </p:spPr>
      </p:pic>
      <p:pic>
        <p:nvPicPr>
          <p:cNvPr id="32" name="図 31"/>
          <p:cNvPicPr>
            <a:picLocks noChangeAspect="1"/>
          </p:cNvPicPr>
          <p:nvPr/>
        </p:nvPicPr>
        <p:blipFill>
          <a:blip r:embed="rId8"/>
          <a:stretch>
            <a:fillRect/>
          </a:stretch>
        </p:blipFill>
        <p:spPr>
          <a:xfrm>
            <a:off x="5758541" y="4105462"/>
            <a:ext cx="2296005" cy="1632669"/>
          </a:xfrm>
          <a:prstGeom prst="rect">
            <a:avLst/>
          </a:prstGeom>
          <a:ln>
            <a:solidFill>
              <a:schemeClr val="accent1"/>
            </a:solidFill>
          </a:ln>
        </p:spPr>
      </p:pic>
      <p:pic>
        <p:nvPicPr>
          <p:cNvPr id="31" name="図 30"/>
          <p:cNvPicPr>
            <a:picLocks noChangeAspect="1"/>
          </p:cNvPicPr>
          <p:nvPr/>
        </p:nvPicPr>
        <p:blipFill>
          <a:blip r:embed="rId9"/>
          <a:stretch>
            <a:fillRect/>
          </a:stretch>
        </p:blipFill>
        <p:spPr>
          <a:xfrm>
            <a:off x="6270088" y="4540220"/>
            <a:ext cx="2363563" cy="1668024"/>
          </a:xfrm>
          <a:prstGeom prst="rect">
            <a:avLst/>
          </a:prstGeom>
          <a:ln>
            <a:solidFill>
              <a:schemeClr val="accent1"/>
            </a:solidFill>
          </a:ln>
        </p:spPr>
      </p:pic>
      <p:grpSp>
        <p:nvGrpSpPr>
          <p:cNvPr id="11" name="グループ化 10"/>
          <p:cNvGrpSpPr/>
          <p:nvPr/>
        </p:nvGrpSpPr>
        <p:grpSpPr>
          <a:xfrm>
            <a:off x="1118755" y="4121601"/>
            <a:ext cx="4439110" cy="2138695"/>
            <a:chOff x="1118755" y="4389007"/>
            <a:chExt cx="4439110" cy="2138695"/>
          </a:xfrm>
        </p:grpSpPr>
        <p:pic>
          <p:nvPicPr>
            <p:cNvPr id="28" name="図 2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492209" y="4708774"/>
              <a:ext cx="3010826" cy="1818928"/>
            </a:xfrm>
            <a:prstGeom prst="rect">
              <a:avLst/>
            </a:prstGeom>
          </p:spPr>
        </p:pic>
        <p:grpSp>
          <p:nvGrpSpPr>
            <p:cNvPr id="18" name="グループ化 24"/>
            <p:cNvGrpSpPr>
              <a:grpSpLocks/>
            </p:cNvGrpSpPr>
            <p:nvPr/>
          </p:nvGrpSpPr>
          <p:grpSpPr bwMode="auto">
            <a:xfrm>
              <a:off x="1118755" y="4389007"/>
              <a:ext cx="4439110" cy="1326902"/>
              <a:chOff x="991890" y="4185940"/>
              <a:chExt cx="4439082" cy="1326614"/>
            </a:xfrm>
          </p:grpSpPr>
          <p:sp>
            <p:nvSpPr>
              <p:cNvPr id="19" name="テキスト ボックス 18"/>
              <p:cNvSpPr txBox="1">
                <a:spLocks noChangeArrowheads="1"/>
              </p:cNvSpPr>
              <p:nvPr/>
            </p:nvSpPr>
            <p:spPr bwMode="auto">
              <a:xfrm>
                <a:off x="4068428" y="4185940"/>
                <a:ext cx="1362544" cy="2769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kumimoji="1" sz="8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8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8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8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8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9pPr>
              </a:lstStyle>
              <a:p>
                <a:pPr eaLnBrk="1" hangingPunct="1"/>
                <a:r>
                  <a:rPr lang="ja-JP" altLang="en-US" sz="900" dirty="0"/>
                  <a:t>表示項目設定で</a:t>
                </a:r>
                <a:endParaRPr lang="en-US" altLang="ja-JP" sz="900" dirty="0"/>
              </a:p>
              <a:p>
                <a:pPr eaLnBrk="1" hangingPunct="1"/>
                <a:r>
                  <a:rPr lang="ja-JP" altLang="en-US" sz="900" dirty="0"/>
                  <a:t>お客様に合わせた入力画面</a:t>
                </a:r>
                <a:endParaRPr lang="en-US" altLang="ja-JP" sz="900" dirty="0"/>
              </a:p>
            </p:txBody>
          </p:sp>
          <p:sp>
            <p:nvSpPr>
              <p:cNvPr id="20" name="テキスト ボックス 19"/>
              <p:cNvSpPr txBox="1">
                <a:spLocks noChangeArrowheads="1"/>
              </p:cNvSpPr>
              <p:nvPr/>
            </p:nvSpPr>
            <p:spPr bwMode="auto">
              <a:xfrm>
                <a:off x="991890" y="5235615"/>
                <a:ext cx="1280792" cy="2769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kumimoji="1" sz="8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8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8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8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8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9pPr>
              </a:lstStyle>
              <a:p>
                <a:pPr eaLnBrk="1" hangingPunct="1"/>
                <a:r>
                  <a:rPr lang="ja-JP" altLang="en-US" sz="900" dirty="0"/>
                  <a:t>行複写や貼付等、</a:t>
                </a:r>
                <a:endParaRPr lang="en-US" altLang="ja-JP" sz="900" dirty="0"/>
              </a:p>
              <a:p>
                <a:pPr eaLnBrk="1" hangingPunct="1"/>
                <a:r>
                  <a:rPr lang="ja-JP" altLang="en-US" sz="900" dirty="0"/>
                  <a:t>使い慣れた</a:t>
                </a:r>
                <a:r>
                  <a:rPr lang="en-US" altLang="ja-JP" sz="900" dirty="0"/>
                  <a:t>Excel</a:t>
                </a:r>
                <a:r>
                  <a:rPr lang="ja-JP" altLang="en-US" sz="900" dirty="0"/>
                  <a:t>操作感覚</a:t>
                </a:r>
                <a:endParaRPr lang="en-US" altLang="ja-JP" sz="900" dirty="0"/>
              </a:p>
            </p:txBody>
          </p:sp>
        </p:grpSp>
        <p:cxnSp>
          <p:nvCxnSpPr>
            <p:cNvPr id="34" name="直線コネクタ 34"/>
            <p:cNvCxnSpPr>
              <a:cxnSpLocks noChangeShapeType="1"/>
              <a:stCxn id="36" idx="0"/>
            </p:cNvCxnSpPr>
            <p:nvPr/>
          </p:nvCxnSpPr>
          <p:spPr bwMode="auto">
            <a:xfrm flipV="1">
              <a:off x="4776668" y="4654292"/>
              <a:ext cx="0" cy="166191"/>
            </a:xfrm>
            <a:prstGeom prst="line">
              <a:avLst/>
            </a:prstGeom>
            <a:noFill/>
            <a:ln w="9525" algn="ctr">
              <a:solidFill>
                <a:srgbClr val="FF3300"/>
              </a:solidFill>
              <a:round/>
              <a:headEnd/>
              <a:tailEnd/>
            </a:ln>
            <a:extLst>
              <a:ext uri="{909E8E84-426E-40dd-AFC4-6F175D3DCCD1}">
                <a14:hiddenFill xmlns:a14="http://schemas.microsoft.com/office/drawing/2010/main" xmlns="">
                  <a:noFill/>
                </a14:hiddenFill>
              </a:ext>
            </a:extLst>
          </p:spPr>
        </p:cxnSp>
        <p:sp>
          <p:nvSpPr>
            <p:cNvPr id="36" name="円/楕円 33"/>
            <p:cNvSpPr>
              <a:spLocks noChangeArrowheads="1"/>
            </p:cNvSpPr>
            <p:nvPr/>
          </p:nvSpPr>
          <p:spPr bwMode="auto">
            <a:xfrm>
              <a:off x="4117240" y="4820483"/>
              <a:ext cx="1318856" cy="329715"/>
            </a:xfrm>
            <a:prstGeom prst="ellipse">
              <a:avLst/>
            </a:prstGeom>
            <a:noFill/>
            <a:ln w="15875" algn="ctr">
              <a:solidFill>
                <a:srgbClr val="FF3300"/>
              </a:solidFill>
              <a:prstDash val="dash"/>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a:defRPr kumimoji="1" sz="8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8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8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8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8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800">
                  <a:solidFill>
                    <a:schemeClr val="tx1"/>
                  </a:solidFill>
                  <a:latin typeface="ＭＳ Ｐゴシック" panose="020B0600070205080204" pitchFamily="50" charset="-128"/>
                  <a:ea typeface="ＭＳ Ｐゴシック" panose="020B0600070205080204" pitchFamily="50" charset="-128"/>
                </a:defRPr>
              </a:lvl9pPr>
            </a:lstStyle>
            <a:p>
              <a:pPr algn="ctr" eaLnBrk="1" hangingPunct="1"/>
              <a:endParaRPr lang="ja-JP" altLang="en-US" sz="738"/>
            </a:p>
          </p:txBody>
        </p:sp>
      </p:grpSp>
      <p:pic>
        <p:nvPicPr>
          <p:cNvPr id="17" name="図 16" descr="一元管理図表_レッツ_パワーポイント-1.pn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177169" y="446404"/>
            <a:ext cx="1613379" cy="633419"/>
          </a:xfrm>
          <a:prstGeom prst="rect">
            <a:avLst/>
          </a:prstGeom>
        </p:spPr>
      </p:pic>
    </p:spTree>
    <p:extLst>
      <p:ext uri="{BB962C8B-B14F-4D97-AF65-F5344CB8AC3E}">
        <p14:creationId xmlns:p14="http://schemas.microsoft.com/office/powerpoint/2010/main" val="1827974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レッツ原価管理Go!セミナー資料">
  <a:themeElements>
    <a:clrScheme name="野本さん仕様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野本さん仕様">
      <a:majorFont>
        <a:latin typeface="ＭＳ Ｐゴシック"/>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Verdana" pitchFamily="34" charset="0"/>
            <a:ea typeface="ＭＳ Ｐゴシック" charset="-128"/>
          </a:defRPr>
        </a:defPPr>
      </a:lstStyle>
    </a:spDef>
    <a:lnDef>
      <a:spPr bwMode="auto">
        <a:noFill/>
        <a:ln w="9525" cap="flat" cmpd="sng" algn="ctr">
          <a:solidFill>
            <a:schemeClr val="tx1"/>
          </a:solidFill>
          <a:prstDash val="solid"/>
          <a:round/>
          <a:headEnd type="none" w="med" len="med"/>
          <a:tailEnd type="triangle"/>
        </a:ln>
        <a:effectLst/>
      </a:spPr>
      <a:bodyPr/>
      <a:lstStyle/>
    </a:lnDef>
  </a:objectDefaults>
  <a:extraClrSchemeLst>
    <a:extraClrScheme>
      <a:clrScheme name="野本さん仕様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野本さん仕様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野本さん仕様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野本さん仕様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野本さん仕様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野本さん仕様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野本さん仕様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野本さん仕様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野本さん仕様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レッツセミナー資料20160906(Go!説明画像付).pptx" id="{6A042B01-F2B7-4841-B476-ADF91CA7B13C}" vid="{38316C76-8182-4E87-B0C7-B057A76FFE68}"/>
    </a:ext>
  </a:ext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9956</TotalTime>
  <Words>2198</Words>
  <Application>Microsoft Office PowerPoint</Application>
  <PresentationFormat>画面に合わせる (4:3)</PresentationFormat>
  <Paragraphs>297</Paragraphs>
  <Slides>24</Slides>
  <Notes>10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24</vt:i4>
      </vt:variant>
    </vt:vector>
  </HeadingPairs>
  <TitlesOfParts>
    <vt:vector size="32" baseType="lpstr">
      <vt:lpstr>ＭＳ Ｐゴシック</vt:lpstr>
      <vt:lpstr>ＭＳ Ｐ明朝</vt:lpstr>
      <vt:lpstr>ＭＳ ゴシック</vt:lpstr>
      <vt:lpstr>メイリオ</vt:lpstr>
      <vt:lpstr>Arial</vt:lpstr>
      <vt:lpstr>Verdana</vt:lpstr>
      <vt:lpstr>Wingdings</vt:lpstr>
      <vt:lpstr>レッツ原価管理Go!セミナー資料</vt:lpstr>
      <vt:lpstr>PowerPoint プレゼンテーション</vt:lpstr>
      <vt:lpstr>対応業種</vt:lpstr>
      <vt:lpstr>問題解決</vt:lpstr>
      <vt:lpstr>新機能 レッツドライブ</vt:lpstr>
      <vt:lpstr>PowerPoint プレゼンテーション</vt:lpstr>
      <vt:lpstr>PowerPoint プレゼンテーション</vt:lpstr>
      <vt:lpstr>承認機能と履歴管理機能を搭載</vt:lpstr>
      <vt:lpstr>レッツ原価管理Go2 業務の流れ</vt:lpstr>
      <vt:lpstr>見積書</vt:lpstr>
      <vt:lpstr>工事登録</vt:lpstr>
      <vt:lpstr>発注</vt:lpstr>
      <vt:lpstr>仕入</vt:lpstr>
      <vt:lpstr>出面</vt:lpstr>
      <vt:lpstr>支払査定</vt:lpstr>
      <vt:lpstr>請求</vt:lpstr>
      <vt:lpstr>入金</vt:lpstr>
      <vt:lpstr>配賦</vt:lpstr>
      <vt:lpstr>会計・給与連動</vt:lpstr>
      <vt:lpstr>便利な機能</vt:lpstr>
      <vt:lpstr>多彩な集計資料</vt:lpstr>
      <vt:lpstr>多彩な集計資料</vt:lpstr>
      <vt:lpstr>導入・設定</vt:lpstr>
      <vt:lpstr>保守サービス</vt:lpstr>
      <vt:lpstr>導入後も安心</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レッツ原価管理Go!セミナー資料</dc:title>
  <dc:creator>yamazaki</dc:creator>
  <cp:lastModifiedBy>yamazaki</cp:lastModifiedBy>
  <cp:revision>470</cp:revision>
  <cp:lastPrinted>2017-05-22T10:55:28Z</cp:lastPrinted>
  <dcterms:created xsi:type="dcterms:W3CDTF">2012-03-03T07:48:35Z</dcterms:created>
  <dcterms:modified xsi:type="dcterms:W3CDTF">2017-06-29T02:28:34Z</dcterms:modified>
</cp:coreProperties>
</file>